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30"/>
  </p:notesMasterIdLst>
  <p:sldIdLst>
    <p:sldId id="256" r:id="rId2"/>
    <p:sldId id="257" r:id="rId3"/>
    <p:sldId id="282" r:id="rId4"/>
    <p:sldId id="258" r:id="rId5"/>
    <p:sldId id="259" r:id="rId6"/>
    <p:sldId id="283" r:id="rId7"/>
    <p:sldId id="260" r:id="rId8"/>
    <p:sldId id="261" r:id="rId9"/>
    <p:sldId id="263" r:id="rId10"/>
    <p:sldId id="264" r:id="rId11"/>
    <p:sldId id="265" r:id="rId12"/>
    <p:sldId id="266" r:id="rId13"/>
    <p:sldId id="284" r:id="rId14"/>
    <p:sldId id="281" r:id="rId15"/>
    <p:sldId id="267" r:id="rId16"/>
    <p:sldId id="268" r:id="rId17"/>
    <p:sldId id="269" r:id="rId18"/>
    <p:sldId id="270" r:id="rId19"/>
    <p:sldId id="271" r:id="rId20"/>
    <p:sldId id="272" r:id="rId21"/>
    <p:sldId id="273" r:id="rId22"/>
    <p:sldId id="274" r:id="rId23"/>
    <p:sldId id="276" r:id="rId24"/>
    <p:sldId id="275" r:id="rId25"/>
    <p:sldId id="277" r:id="rId26"/>
    <p:sldId id="278" r:id="rId27"/>
    <p:sldId id="279" r:id="rId28"/>
    <p:sldId id="28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weł Zaborowski" initials="PZ" lastIdx="1" clrIdx="0">
    <p:extLst>
      <p:ext uri="{19B8F6BF-5375-455C-9EA6-DF929625EA0E}">
        <p15:presenceInfo xmlns:p15="http://schemas.microsoft.com/office/powerpoint/2012/main" userId="S::3033690u@zkiwszymbark.onmicrosoft.com::56823db3-fce4-4647-b3c8-00b434e9aa3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774AE2-40A7-4357-9F64-B5EF54054007}" v="14" dt="2021-03-08T16:34:19.3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374" autoAdjust="0"/>
  </p:normalViewPr>
  <p:slideViewPr>
    <p:cSldViewPr snapToGrid="0">
      <p:cViewPr varScale="1">
        <p:scale>
          <a:sx n="110" d="100"/>
          <a:sy n="110" d="100"/>
        </p:scale>
        <p:origin x="576"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ina Kasprzycka" userId="S::1667637@zkiwszymbark.onmicrosoft.com::f264ba9b-ef58-4341-8867-b3735ee62c4d" providerId="AD" clId="Web-{FD774AE2-40A7-4357-9F64-B5EF54054007}"/>
    <pc:docChg chg="modSld">
      <pc:chgData name="Halina Kasprzycka" userId="S::1667637@zkiwszymbark.onmicrosoft.com::f264ba9b-ef58-4341-8867-b3735ee62c4d" providerId="AD" clId="Web-{FD774AE2-40A7-4357-9F64-B5EF54054007}" dt="2021-03-08T16:34:18.376" v="4" actId="20577"/>
      <pc:docMkLst>
        <pc:docMk/>
      </pc:docMkLst>
      <pc:sldChg chg="modSp">
        <pc:chgData name="Halina Kasprzycka" userId="S::1667637@zkiwszymbark.onmicrosoft.com::f264ba9b-ef58-4341-8867-b3735ee62c4d" providerId="AD" clId="Web-{FD774AE2-40A7-4357-9F64-B5EF54054007}" dt="2021-03-08T16:33:09.078" v="1" actId="20577"/>
        <pc:sldMkLst>
          <pc:docMk/>
          <pc:sldMk cId="2351733463" sldId="272"/>
        </pc:sldMkLst>
        <pc:spChg chg="mod">
          <ac:chgData name="Halina Kasprzycka" userId="S::1667637@zkiwszymbark.onmicrosoft.com::f264ba9b-ef58-4341-8867-b3735ee62c4d" providerId="AD" clId="Web-{FD774AE2-40A7-4357-9F64-B5EF54054007}" dt="2021-03-08T16:33:09.078" v="1" actId="20577"/>
          <ac:spMkLst>
            <pc:docMk/>
            <pc:sldMk cId="2351733463" sldId="272"/>
            <ac:spMk id="2" creationId="{E772FF54-EA7C-4D61-80F0-E9100E9B3EE7}"/>
          </ac:spMkLst>
        </pc:spChg>
      </pc:sldChg>
      <pc:sldChg chg="modSp">
        <pc:chgData name="Halina Kasprzycka" userId="S::1667637@zkiwszymbark.onmicrosoft.com::f264ba9b-ef58-4341-8867-b3735ee62c4d" providerId="AD" clId="Web-{FD774AE2-40A7-4357-9F64-B5EF54054007}" dt="2021-03-08T16:34:18.376" v="4" actId="20577"/>
        <pc:sldMkLst>
          <pc:docMk/>
          <pc:sldMk cId="2430761465" sldId="278"/>
        </pc:sldMkLst>
        <pc:spChg chg="mod">
          <ac:chgData name="Halina Kasprzycka" userId="S::1667637@zkiwszymbark.onmicrosoft.com::f264ba9b-ef58-4341-8867-b3735ee62c4d" providerId="AD" clId="Web-{FD774AE2-40A7-4357-9F64-B5EF54054007}" dt="2021-03-08T16:34:18.376" v="4" actId="20577"/>
          <ac:spMkLst>
            <pc:docMk/>
            <pc:sldMk cId="2430761465" sldId="278"/>
            <ac:spMk id="2" creationId="{59D15E51-C2C1-4741-9120-812622CA51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D906D-37CD-4CA4-BF3F-22C96D7C9C5B}" type="datetimeFigureOut">
              <a:rPr lang="pl-PL" smtClean="0"/>
              <a:t>08.03.2021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99EFE9-37C3-412A-8F6D-991414499268}" type="slidenum">
              <a:rPr lang="pl-PL" smtClean="0"/>
              <a:t>‹#›</a:t>
            </a:fld>
            <a:endParaRPr lang="pl-PL"/>
          </a:p>
        </p:txBody>
      </p:sp>
    </p:spTree>
    <p:extLst>
      <p:ext uri="{BB962C8B-B14F-4D97-AF65-F5344CB8AC3E}">
        <p14:creationId xmlns:p14="http://schemas.microsoft.com/office/powerpoint/2010/main" val="737849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0A99EFE9-37C3-412A-8F6D-991414499268}" type="slidenum">
              <a:rPr lang="pl-PL" smtClean="0"/>
              <a:t>1</a:t>
            </a:fld>
            <a:endParaRPr lang="pl-PL"/>
          </a:p>
        </p:txBody>
      </p:sp>
    </p:spTree>
    <p:extLst>
      <p:ext uri="{BB962C8B-B14F-4D97-AF65-F5344CB8AC3E}">
        <p14:creationId xmlns:p14="http://schemas.microsoft.com/office/powerpoint/2010/main" val="95980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pl-PL"/>
              <a:t>Kliknij, aby edytować styl</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448852D3-F29A-4C5E-BEF1-4923A377B4FF}" type="datetimeFigureOut">
              <a:rPr lang="pl-PL" smtClean="0"/>
              <a:t>08.03.2021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2329605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pl-PL"/>
              <a:t>Kliknij, aby edytować styl</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48852D3-F29A-4C5E-BEF1-4923A377B4FF}" type="datetimeFigureOut">
              <a:rPr lang="pl-PL" smtClean="0"/>
              <a:t>08.03.2021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83489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48852D3-F29A-4C5E-BEF1-4923A377B4FF}" type="datetimeFigureOut">
              <a:rPr lang="pl-PL" smtClean="0"/>
              <a:t>08.03.2021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382910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pl-PL"/>
              <a:t>Kliknij, aby edytować styl</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48852D3-F29A-4C5E-BEF1-4923A377B4FF}" type="datetimeFigureOut">
              <a:rPr lang="pl-PL" smtClean="0"/>
              <a:t>08.03.2021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40D55EC-65F9-4374-8FBA-CF085A672DEA}" type="slidenum">
              <a:rPr lang="pl-PL" smtClean="0"/>
              <a:t>‹#›</a:t>
            </a:fld>
            <a:endParaRPr lang="pl-PL"/>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30375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pl-PL"/>
              <a:t>Kliknij, aby edytować styl</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48852D3-F29A-4C5E-BEF1-4923A377B4FF}" type="datetimeFigureOut">
              <a:rPr lang="pl-PL" smtClean="0"/>
              <a:t>08.03.2021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1564119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pl-PL"/>
              <a:t>Kliknij, aby edytować styl</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48852D3-F29A-4C5E-BEF1-4923A377B4FF}" type="datetimeFigureOut">
              <a:rPr lang="pl-PL" smtClean="0"/>
              <a:t>08.03.2021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1805417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pl-PL"/>
              <a:t>Kliknij, aby edytować styl</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3" name="Date Placeholder 2"/>
          <p:cNvSpPr>
            <a:spLocks noGrp="1"/>
          </p:cNvSpPr>
          <p:nvPr>
            <p:ph type="dt" sz="half" idx="10"/>
          </p:nvPr>
        </p:nvSpPr>
        <p:spPr/>
        <p:txBody>
          <a:bodyPr/>
          <a:lstStyle/>
          <a:p>
            <a:fld id="{448852D3-F29A-4C5E-BEF1-4923A377B4FF}" type="datetimeFigureOut">
              <a:rPr lang="pl-PL" smtClean="0"/>
              <a:t>08.03.2021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99443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48852D3-F29A-4C5E-BEF1-4923A377B4FF}" type="datetimeFigureOut">
              <a:rPr lang="pl-PL" smtClean="0"/>
              <a:t>08.03.2021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4243459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48852D3-F29A-4C5E-BEF1-4923A377B4FF}" type="datetimeFigureOut">
              <a:rPr lang="pl-PL" smtClean="0"/>
              <a:t>08.03.2021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2534823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448852D3-F29A-4C5E-BEF1-4923A377B4FF}" type="datetimeFigureOut">
              <a:rPr lang="pl-PL" smtClean="0"/>
              <a:t>08.03.2021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2938853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448852D3-F29A-4C5E-BEF1-4923A377B4FF}" type="datetimeFigureOut">
              <a:rPr lang="pl-PL" smtClean="0"/>
              <a:t>08.03.2021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663206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448852D3-F29A-4C5E-BEF1-4923A377B4FF}" type="datetimeFigureOut">
              <a:rPr lang="pl-PL" smtClean="0"/>
              <a:t>08.03.2021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473217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448852D3-F29A-4C5E-BEF1-4923A377B4FF}" type="datetimeFigureOut">
              <a:rPr lang="pl-PL" smtClean="0"/>
              <a:t>08.03.2021</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2137049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448852D3-F29A-4C5E-BEF1-4923A377B4FF}" type="datetimeFigureOut">
              <a:rPr lang="pl-PL" smtClean="0"/>
              <a:t>08.03.2021</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2677160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852D3-F29A-4C5E-BEF1-4923A377B4FF}" type="datetimeFigureOut">
              <a:rPr lang="pl-PL" smtClean="0"/>
              <a:t>08.03.2021</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4080439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pl-PL"/>
              <a:t>Kliknij, aby edytować styl</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48852D3-F29A-4C5E-BEF1-4923A377B4FF}" type="datetimeFigureOut">
              <a:rPr lang="pl-PL" smtClean="0"/>
              <a:t>08.03.2021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771307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pl-PL"/>
              <a:t>Kliknij, aby edytować styl</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48852D3-F29A-4C5E-BEF1-4923A377B4FF}" type="datetimeFigureOut">
              <a:rPr lang="pl-PL" smtClean="0"/>
              <a:t>08.03.2021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40D55EC-65F9-4374-8FBA-CF085A672DEA}" type="slidenum">
              <a:rPr lang="pl-PL" smtClean="0"/>
              <a:t>‹#›</a:t>
            </a:fld>
            <a:endParaRPr lang="pl-PL"/>
          </a:p>
        </p:txBody>
      </p:sp>
    </p:spTree>
    <p:extLst>
      <p:ext uri="{BB962C8B-B14F-4D97-AF65-F5344CB8AC3E}">
        <p14:creationId xmlns:p14="http://schemas.microsoft.com/office/powerpoint/2010/main" val="1969911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48852D3-F29A-4C5E-BEF1-4923A377B4FF}" type="datetimeFigureOut">
              <a:rPr lang="pl-PL" smtClean="0"/>
              <a:t>08.03.2021</a:t>
            </a:fld>
            <a:endParaRPr lang="pl-PL"/>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pl-PL"/>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C40D55EC-65F9-4374-8FBA-CF085A672DEA}" type="slidenum">
              <a:rPr lang="pl-PL" smtClean="0"/>
              <a:t>‹#›</a:t>
            </a:fld>
            <a:endParaRPr lang="pl-PL"/>
          </a:p>
        </p:txBody>
      </p:sp>
    </p:spTree>
    <p:extLst>
      <p:ext uri="{BB962C8B-B14F-4D97-AF65-F5344CB8AC3E}">
        <p14:creationId xmlns:p14="http://schemas.microsoft.com/office/powerpoint/2010/main" val="4003754205"/>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3A85CA-9C5F-4EDF-84F5-9FA8212AAA0E}"/>
              </a:ext>
            </a:extLst>
          </p:cNvPr>
          <p:cNvSpPr>
            <a:spLocks noGrp="1"/>
          </p:cNvSpPr>
          <p:nvPr>
            <p:ph type="ctrTitle"/>
          </p:nvPr>
        </p:nvSpPr>
        <p:spPr/>
        <p:txBody>
          <a:bodyPr/>
          <a:lstStyle/>
          <a:p>
            <a:r>
              <a:rPr lang="pl-PL" dirty="0"/>
              <a:t>Historia samolotów</a:t>
            </a:r>
          </a:p>
        </p:txBody>
      </p:sp>
      <p:sp>
        <p:nvSpPr>
          <p:cNvPr id="3" name="Podtytuł 2">
            <a:extLst>
              <a:ext uri="{FF2B5EF4-FFF2-40B4-BE49-F238E27FC236}">
                <a16:creationId xmlns:a16="http://schemas.microsoft.com/office/drawing/2014/main" id="{BAE128E4-0F19-4A23-9AE1-39F78F3D5000}"/>
              </a:ext>
            </a:extLst>
          </p:cNvPr>
          <p:cNvSpPr>
            <a:spLocks noGrp="1"/>
          </p:cNvSpPr>
          <p:nvPr>
            <p:ph type="subTitle" idx="1"/>
          </p:nvPr>
        </p:nvSpPr>
        <p:spPr/>
        <p:txBody>
          <a:bodyPr/>
          <a:lstStyle/>
          <a:p>
            <a:r>
              <a:rPr lang="pl-PL" dirty="0"/>
              <a:t>1903-2021</a:t>
            </a:r>
          </a:p>
        </p:txBody>
      </p:sp>
    </p:spTree>
    <p:extLst>
      <p:ext uri="{BB962C8B-B14F-4D97-AF65-F5344CB8AC3E}">
        <p14:creationId xmlns:p14="http://schemas.microsoft.com/office/powerpoint/2010/main" val="4156715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EC0C29B-374F-4571-94BC-0237CBC18861}"/>
              </a:ext>
            </a:extLst>
          </p:cNvPr>
          <p:cNvSpPr txBox="1"/>
          <p:nvPr/>
        </p:nvSpPr>
        <p:spPr>
          <a:xfrm>
            <a:off x="3103926" y="176169"/>
            <a:ext cx="6174298" cy="461665"/>
          </a:xfrm>
          <a:prstGeom prst="rect">
            <a:avLst/>
          </a:prstGeom>
          <a:noFill/>
        </p:spPr>
        <p:txBody>
          <a:bodyPr wrap="square" rtlCol="0">
            <a:spAutoFit/>
          </a:bodyPr>
          <a:lstStyle/>
          <a:p>
            <a:pPr algn="ctr"/>
            <a:r>
              <a:rPr lang="pl-PL" sz="2400" dirty="0"/>
              <a:t>20-lecie międzywojenne</a:t>
            </a:r>
          </a:p>
        </p:txBody>
      </p:sp>
      <p:sp>
        <p:nvSpPr>
          <p:cNvPr id="4" name="pole tekstowe 3">
            <a:extLst>
              <a:ext uri="{FF2B5EF4-FFF2-40B4-BE49-F238E27FC236}">
                <a16:creationId xmlns:a16="http://schemas.microsoft.com/office/drawing/2014/main" id="{88E68238-BE92-4620-B3F1-B32BD3DBDA46}"/>
              </a:ext>
            </a:extLst>
          </p:cNvPr>
          <p:cNvSpPr txBox="1"/>
          <p:nvPr/>
        </p:nvSpPr>
        <p:spPr>
          <a:xfrm>
            <a:off x="310393" y="752760"/>
            <a:ext cx="6174297" cy="2031325"/>
          </a:xfrm>
          <a:prstGeom prst="rect">
            <a:avLst/>
          </a:prstGeom>
          <a:noFill/>
        </p:spPr>
        <p:txBody>
          <a:bodyPr wrap="square" rtlCol="0">
            <a:spAutoFit/>
          </a:bodyPr>
          <a:lstStyle/>
          <a:p>
            <a:r>
              <a:rPr lang="pl-PL" dirty="0"/>
              <a:t>W 1924 USAAS zorganizowała pierwszy przelot dookoła świata. W Ameryce zassała próba okrążenia globu. wysłano cztery samoloty i ośmiu pilotów. Podróż ukończyły dwa samoloty i wszyscy piloci, oraz zaczęły się budowy 1 lotniskowców. W Wielkiej Brytanii RAF (</a:t>
            </a:r>
            <a:r>
              <a:rPr lang="pl-PL" dirty="0" err="1"/>
              <a:t>royal</a:t>
            </a:r>
            <a:r>
              <a:rPr lang="pl-PL" dirty="0"/>
              <a:t> </a:t>
            </a:r>
            <a:r>
              <a:rPr lang="pl-PL" dirty="0" err="1"/>
              <a:t>air</a:t>
            </a:r>
            <a:r>
              <a:rPr lang="pl-PL" dirty="0"/>
              <a:t> </a:t>
            </a:r>
            <a:r>
              <a:rPr lang="pl-PL" dirty="0" err="1"/>
              <a:t>force</a:t>
            </a:r>
            <a:r>
              <a:rPr lang="pl-PL" dirty="0"/>
              <a:t>) udoskonalał dwupłatowce i projektowali 1 płatowce. Częste były pokazy lotnicze.</a:t>
            </a:r>
          </a:p>
        </p:txBody>
      </p:sp>
      <p:pic>
        <p:nvPicPr>
          <p:cNvPr id="5" name="Obraz 4">
            <a:extLst>
              <a:ext uri="{FF2B5EF4-FFF2-40B4-BE49-F238E27FC236}">
                <a16:creationId xmlns:a16="http://schemas.microsoft.com/office/drawing/2014/main" id="{4B7F158D-3BCD-43E7-A03A-CAAD14F1491A}"/>
              </a:ext>
            </a:extLst>
          </p:cNvPr>
          <p:cNvPicPr>
            <a:picLocks noChangeAspect="1"/>
          </p:cNvPicPr>
          <p:nvPr/>
        </p:nvPicPr>
        <p:blipFill>
          <a:blip r:embed="rId2"/>
          <a:stretch>
            <a:fillRect/>
          </a:stretch>
        </p:blipFill>
        <p:spPr>
          <a:xfrm>
            <a:off x="6191075" y="3796454"/>
            <a:ext cx="5175562" cy="2885376"/>
          </a:xfrm>
          <a:prstGeom prst="rect">
            <a:avLst/>
          </a:prstGeom>
        </p:spPr>
      </p:pic>
      <p:pic>
        <p:nvPicPr>
          <p:cNvPr id="6" name="Obraz 5">
            <a:extLst>
              <a:ext uri="{FF2B5EF4-FFF2-40B4-BE49-F238E27FC236}">
                <a16:creationId xmlns:a16="http://schemas.microsoft.com/office/drawing/2014/main" id="{F3ED7A75-55FF-4CD8-ACB0-1C06609238C4}"/>
              </a:ext>
            </a:extLst>
          </p:cNvPr>
          <p:cNvPicPr>
            <a:picLocks noChangeAspect="1"/>
          </p:cNvPicPr>
          <p:nvPr/>
        </p:nvPicPr>
        <p:blipFill>
          <a:blip r:embed="rId3"/>
          <a:stretch>
            <a:fillRect/>
          </a:stretch>
        </p:blipFill>
        <p:spPr>
          <a:xfrm>
            <a:off x="6523113" y="752760"/>
            <a:ext cx="4843524" cy="2928768"/>
          </a:xfrm>
          <a:prstGeom prst="rect">
            <a:avLst/>
          </a:prstGeom>
        </p:spPr>
      </p:pic>
      <p:pic>
        <p:nvPicPr>
          <p:cNvPr id="7" name="Obraz 6">
            <a:extLst>
              <a:ext uri="{FF2B5EF4-FFF2-40B4-BE49-F238E27FC236}">
                <a16:creationId xmlns:a16="http://schemas.microsoft.com/office/drawing/2014/main" id="{9106A2BC-1D19-42C9-9D44-3ABE12656541}"/>
              </a:ext>
            </a:extLst>
          </p:cNvPr>
          <p:cNvPicPr>
            <a:picLocks noChangeAspect="1"/>
          </p:cNvPicPr>
          <p:nvPr/>
        </p:nvPicPr>
        <p:blipFill>
          <a:blip r:embed="rId4"/>
          <a:stretch>
            <a:fillRect/>
          </a:stretch>
        </p:blipFill>
        <p:spPr>
          <a:xfrm>
            <a:off x="476414" y="2710141"/>
            <a:ext cx="4843524" cy="3971689"/>
          </a:xfrm>
          <a:prstGeom prst="rect">
            <a:avLst/>
          </a:prstGeom>
        </p:spPr>
      </p:pic>
    </p:spTree>
    <p:extLst>
      <p:ext uri="{BB962C8B-B14F-4D97-AF65-F5344CB8AC3E}">
        <p14:creationId xmlns:p14="http://schemas.microsoft.com/office/powerpoint/2010/main" val="2819958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6F624AD-DEB1-4231-9026-651B886CFF79}"/>
              </a:ext>
            </a:extLst>
          </p:cNvPr>
          <p:cNvSpPr txBox="1"/>
          <p:nvPr/>
        </p:nvSpPr>
        <p:spPr>
          <a:xfrm>
            <a:off x="3632433" y="310393"/>
            <a:ext cx="5033395" cy="377504"/>
          </a:xfrm>
          <a:prstGeom prst="rect">
            <a:avLst/>
          </a:prstGeom>
          <a:noFill/>
        </p:spPr>
        <p:txBody>
          <a:bodyPr wrap="square" rtlCol="0">
            <a:spAutoFit/>
          </a:bodyPr>
          <a:lstStyle/>
          <a:p>
            <a:pPr algn="ctr"/>
            <a:r>
              <a:rPr lang="pl-PL" dirty="0"/>
              <a:t>II wojna światowa</a:t>
            </a:r>
          </a:p>
        </p:txBody>
      </p:sp>
      <p:sp>
        <p:nvSpPr>
          <p:cNvPr id="3" name="pole tekstowe 2">
            <a:extLst>
              <a:ext uri="{FF2B5EF4-FFF2-40B4-BE49-F238E27FC236}">
                <a16:creationId xmlns:a16="http://schemas.microsoft.com/office/drawing/2014/main" id="{5963C553-FF09-4288-9958-E3A7C3E5F268}"/>
              </a:ext>
            </a:extLst>
          </p:cNvPr>
          <p:cNvSpPr txBox="1"/>
          <p:nvPr/>
        </p:nvSpPr>
        <p:spPr>
          <a:xfrm>
            <a:off x="142613" y="788565"/>
            <a:ext cx="3103577" cy="5355312"/>
          </a:xfrm>
          <a:prstGeom prst="rect">
            <a:avLst/>
          </a:prstGeom>
          <a:noFill/>
        </p:spPr>
        <p:txBody>
          <a:bodyPr wrap="square" rtlCol="0">
            <a:spAutoFit/>
          </a:bodyPr>
          <a:lstStyle/>
          <a:p>
            <a:r>
              <a:rPr lang="pl-PL" dirty="0"/>
              <a:t>Na początku wojny Niemcy wykorzystywali w znacznym stopniu </a:t>
            </a:r>
            <a:r>
              <a:rPr lang="pl-PL" dirty="0" err="1"/>
              <a:t>ludwafe</a:t>
            </a:r>
            <a:r>
              <a:rPr lang="pl-PL" dirty="0"/>
              <a:t> (założone 1935) w taktyce ,, Blitzkriegu” czyli wojny błyskawicznej. Osłaniały siły pancerne i piechotę w Francji i Polsce (1939-1940) i następnie bombardowała fabryki w ZSRR i Wielkiej Brytanii. Podstawowym myśliwcem był Bf-109 messerschmitt. Po drugiej stronie podstawowym myśliwcem był </a:t>
            </a:r>
            <a:r>
              <a:rPr lang="pl-PL" dirty="0" err="1"/>
              <a:t>speedfire</a:t>
            </a:r>
            <a:r>
              <a:rPr lang="pl-PL" dirty="0"/>
              <a:t> i </a:t>
            </a:r>
            <a:r>
              <a:rPr lang="pl-PL" dirty="0" err="1"/>
              <a:t>Hurricane</a:t>
            </a:r>
            <a:r>
              <a:rPr lang="pl-PL" dirty="0"/>
              <a:t> </a:t>
            </a:r>
            <a:r>
              <a:rPr lang="pl-PL" dirty="0" err="1"/>
              <a:t>Mk</a:t>
            </a:r>
            <a:r>
              <a:rPr lang="pl-PL" dirty="0"/>
              <a:t> </a:t>
            </a:r>
            <a:r>
              <a:rPr lang="pl-PL" dirty="0" err="1"/>
              <a:t>Iic</a:t>
            </a:r>
            <a:r>
              <a:rPr lang="pl-PL" dirty="0"/>
              <a:t>. W ZSRR był to myśliwiec ił 2. później eskortujący bombowce samolot to p-51 mustang.</a:t>
            </a:r>
          </a:p>
        </p:txBody>
      </p:sp>
      <p:pic>
        <p:nvPicPr>
          <p:cNvPr id="4" name="Obraz 3">
            <a:extLst>
              <a:ext uri="{FF2B5EF4-FFF2-40B4-BE49-F238E27FC236}">
                <a16:creationId xmlns:a16="http://schemas.microsoft.com/office/drawing/2014/main" id="{EACAB6D8-07CF-42EA-8869-03F7F3D4F8A9}"/>
              </a:ext>
            </a:extLst>
          </p:cNvPr>
          <p:cNvPicPr>
            <a:picLocks noChangeAspect="1"/>
          </p:cNvPicPr>
          <p:nvPr/>
        </p:nvPicPr>
        <p:blipFill>
          <a:blip r:embed="rId2"/>
          <a:stretch>
            <a:fillRect/>
          </a:stretch>
        </p:blipFill>
        <p:spPr>
          <a:xfrm>
            <a:off x="7466763" y="2129181"/>
            <a:ext cx="4725236" cy="2647007"/>
          </a:xfrm>
          <a:prstGeom prst="rect">
            <a:avLst/>
          </a:prstGeom>
        </p:spPr>
      </p:pic>
      <p:pic>
        <p:nvPicPr>
          <p:cNvPr id="5" name="Obraz 4">
            <a:extLst>
              <a:ext uri="{FF2B5EF4-FFF2-40B4-BE49-F238E27FC236}">
                <a16:creationId xmlns:a16="http://schemas.microsoft.com/office/drawing/2014/main" id="{891EE707-9CBB-457A-9CC6-60C17FBE0789}"/>
              </a:ext>
            </a:extLst>
          </p:cNvPr>
          <p:cNvPicPr>
            <a:picLocks noChangeAspect="1"/>
          </p:cNvPicPr>
          <p:nvPr/>
        </p:nvPicPr>
        <p:blipFill>
          <a:blip r:embed="rId3"/>
          <a:stretch>
            <a:fillRect/>
          </a:stretch>
        </p:blipFill>
        <p:spPr>
          <a:xfrm>
            <a:off x="6409188" y="4776188"/>
            <a:ext cx="5782811" cy="2081812"/>
          </a:xfrm>
          <a:prstGeom prst="rect">
            <a:avLst/>
          </a:prstGeom>
        </p:spPr>
      </p:pic>
      <p:pic>
        <p:nvPicPr>
          <p:cNvPr id="6" name="Obraz 5">
            <a:extLst>
              <a:ext uri="{FF2B5EF4-FFF2-40B4-BE49-F238E27FC236}">
                <a16:creationId xmlns:a16="http://schemas.microsoft.com/office/drawing/2014/main" id="{DE851F5A-49B4-4476-8F74-649AD107B096}"/>
              </a:ext>
            </a:extLst>
          </p:cNvPr>
          <p:cNvPicPr>
            <a:picLocks noChangeAspect="1"/>
          </p:cNvPicPr>
          <p:nvPr/>
        </p:nvPicPr>
        <p:blipFill>
          <a:blip r:embed="rId4"/>
          <a:stretch>
            <a:fillRect/>
          </a:stretch>
        </p:blipFill>
        <p:spPr>
          <a:xfrm>
            <a:off x="3305611" y="2285888"/>
            <a:ext cx="4161152" cy="2490300"/>
          </a:xfrm>
          <a:prstGeom prst="rect">
            <a:avLst/>
          </a:prstGeom>
        </p:spPr>
      </p:pic>
      <p:pic>
        <p:nvPicPr>
          <p:cNvPr id="7" name="Obraz 6">
            <a:extLst>
              <a:ext uri="{FF2B5EF4-FFF2-40B4-BE49-F238E27FC236}">
                <a16:creationId xmlns:a16="http://schemas.microsoft.com/office/drawing/2014/main" id="{13E3F704-1985-45E3-BA96-D98A0C0DC259}"/>
              </a:ext>
            </a:extLst>
          </p:cNvPr>
          <p:cNvPicPr>
            <a:picLocks noChangeAspect="1"/>
          </p:cNvPicPr>
          <p:nvPr/>
        </p:nvPicPr>
        <p:blipFill>
          <a:blip r:embed="rId5"/>
          <a:stretch>
            <a:fillRect/>
          </a:stretch>
        </p:blipFill>
        <p:spPr>
          <a:xfrm>
            <a:off x="3305611" y="4776188"/>
            <a:ext cx="3103577" cy="2081812"/>
          </a:xfrm>
          <a:prstGeom prst="rect">
            <a:avLst/>
          </a:prstGeom>
        </p:spPr>
      </p:pic>
      <p:pic>
        <p:nvPicPr>
          <p:cNvPr id="8" name="Obraz 7">
            <a:extLst>
              <a:ext uri="{FF2B5EF4-FFF2-40B4-BE49-F238E27FC236}">
                <a16:creationId xmlns:a16="http://schemas.microsoft.com/office/drawing/2014/main" id="{BCF9EA16-ED89-4A39-BE31-2CA585A61AE6}"/>
              </a:ext>
            </a:extLst>
          </p:cNvPr>
          <p:cNvPicPr>
            <a:picLocks noChangeAspect="1"/>
          </p:cNvPicPr>
          <p:nvPr/>
        </p:nvPicPr>
        <p:blipFill>
          <a:blip r:embed="rId6"/>
          <a:stretch>
            <a:fillRect/>
          </a:stretch>
        </p:blipFill>
        <p:spPr>
          <a:xfrm>
            <a:off x="8730830" y="47369"/>
            <a:ext cx="3461169" cy="2359724"/>
          </a:xfrm>
          <a:prstGeom prst="rect">
            <a:avLst/>
          </a:prstGeom>
        </p:spPr>
      </p:pic>
    </p:spTree>
    <p:extLst>
      <p:ext uri="{BB962C8B-B14F-4D97-AF65-F5344CB8AC3E}">
        <p14:creationId xmlns:p14="http://schemas.microsoft.com/office/powerpoint/2010/main" val="1183021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7EA1241-66AA-4667-A5E8-96133294C2CA}"/>
              </a:ext>
            </a:extLst>
          </p:cNvPr>
          <p:cNvSpPr txBox="1"/>
          <p:nvPr/>
        </p:nvSpPr>
        <p:spPr>
          <a:xfrm>
            <a:off x="3414319" y="360727"/>
            <a:ext cx="5662569" cy="369332"/>
          </a:xfrm>
          <a:prstGeom prst="rect">
            <a:avLst/>
          </a:prstGeom>
          <a:noFill/>
        </p:spPr>
        <p:txBody>
          <a:bodyPr wrap="square" rtlCol="0">
            <a:spAutoFit/>
          </a:bodyPr>
          <a:lstStyle/>
          <a:p>
            <a:pPr algn="ctr"/>
            <a:r>
              <a:rPr lang="pl-PL" dirty="0"/>
              <a:t>I oczywiście bombowce</a:t>
            </a:r>
          </a:p>
        </p:txBody>
      </p:sp>
      <p:pic>
        <p:nvPicPr>
          <p:cNvPr id="3" name="Obraz 2">
            <a:extLst>
              <a:ext uri="{FF2B5EF4-FFF2-40B4-BE49-F238E27FC236}">
                <a16:creationId xmlns:a16="http://schemas.microsoft.com/office/drawing/2014/main" id="{0DC00420-F204-4FE9-9761-2A9192E711E2}"/>
              </a:ext>
            </a:extLst>
          </p:cNvPr>
          <p:cNvPicPr>
            <a:picLocks noChangeAspect="1"/>
          </p:cNvPicPr>
          <p:nvPr/>
        </p:nvPicPr>
        <p:blipFill>
          <a:blip r:embed="rId2"/>
          <a:stretch>
            <a:fillRect/>
          </a:stretch>
        </p:blipFill>
        <p:spPr>
          <a:xfrm>
            <a:off x="58942" y="803807"/>
            <a:ext cx="4924120" cy="3248119"/>
          </a:xfrm>
          <a:prstGeom prst="rect">
            <a:avLst/>
          </a:prstGeom>
        </p:spPr>
      </p:pic>
      <p:pic>
        <p:nvPicPr>
          <p:cNvPr id="4" name="Obraz 3">
            <a:extLst>
              <a:ext uri="{FF2B5EF4-FFF2-40B4-BE49-F238E27FC236}">
                <a16:creationId xmlns:a16="http://schemas.microsoft.com/office/drawing/2014/main" id="{0AED507B-A946-47FD-A826-020550DECEC3}"/>
              </a:ext>
            </a:extLst>
          </p:cNvPr>
          <p:cNvPicPr>
            <a:picLocks noChangeAspect="1"/>
          </p:cNvPicPr>
          <p:nvPr/>
        </p:nvPicPr>
        <p:blipFill>
          <a:blip r:embed="rId3"/>
          <a:stretch>
            <a:fillRect/>
          </a:stretch>
        </p:blipFill>
        <p:spPr>
          <a:xfrm>
            <a:off x="7150734" y="3032158"/>
            <a:ext cx="5041266" cy="3825842"/>
          </a:xfrm>
          <a:prstGeom prst="rect">
            <a:avLst/>
          </a:prstGeom>
        </p:spPr>
      </p:pic>
      <p:pic>
        <p:nvPicPr>
          <p:cNvPr id="5" name="Obraz 4">
            <a:extLst>
              <a:ext uri="{FF2B5EF4-FFF2-40B4-BE49-F238E27FC236}">
                <a16:creationId xmlns:a16="http://schemas.microsoft.com/office/drawing/2014/main" id="{A2FD88BB-6115-4FC3-BE14-C88BF9C633BA}"/>
              </a:ext>
            </a:extLst>
          </p:cNvPr>
          <p:cNvPicPr>
            <a:picLocks noChangeAspect="1"/>
          </p:cNvPicPr>
          <p:nvPr/>
        </p:nvPicPr>
        <p:blipFill>
          <a:blip r:embed="rId4"/>
          <a:stretch>
            <a:fillRect/>
          </a:stretch>
        </p:blipFill>
        <p:spPr>
          <a:xfrm>
            <a:off x="58942" y="4051926"/>
            <a:ext cx="4033007" cy="2743038"/>
          </a:xfrm>
          <a:prstGeom prst="rect">
            <a:avLst/>
          </a:prstGeom>
        </p:spPr>
      </p:pic>
    </p:spTree>
    <p:extLst>
      <p:ext uri="{BB962C8B-B14F-4D97-AF65-F5344CB8AC3E}">
        <p14:creationId xmlns:p14="http://schemas.microsoft.com/office/powerpoint/2010/main" val="3330634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C0EE5C1-733C-4CD1-B3DC-C3732309F1E5}"/>
              </a:ext>
            </a:extLst>
          </p:cNvPr>
          <p:cNvSpPr txBox="1"/>
          <p:nvPr/>
        </p:nvSpPr>
        <p:spPr>
          <a:xfrm>
            <a:off x="2865120" y="348343"/>
            <a:ext cx="7132320" cy="369332"/>
          </a:xfrm>
          <a:prstGeom prst="rect">
            <a:avLst/>
          </a:prstGeom>
          <a:noFill/>
        </p:spPr>
        <p:txBody>
          <a:bodyPr wrap="square" rtlCol="0">
            <a:spAutoFit/>
          </a:bodyPr>
          <a:lstStyle/>
          <a:p>
            <a:pPr algn="ctr"/>
            <a:r>
              <a:rPr lang="pl-PL" dirty="0"/>
              <a:t>Polowanie na Bismarcka</a:t>
            </a:r>
          </a:p>
        </p:txBody>
      </p:sp>
      <p:sp>
        <p:nvSpPr>
          <p:cNvPr id="3" name="pole tekstowe 2">
            <a:extLst>
              <a:ext uri="{FF2B5EF4-FFF2-40B4-BE49-F238E27FC236}">
                <a16:creationId xmlns:a16="http://schemas.microsoft.com/office/drawing/2014/main" id="{B173ED5E-8933-474A-8FD9-F7FF73C87B6C}"/>
              </a:ext>
            </a:extLst>
          </p:cNvPr>
          <p:cNvSpPr txBox="1"/>
          <p:nvPr/>
        </p:nvSpPr>
        <p:spPr>
          <a:xfrm>
            <a:off x="191589" y="1010194"/>
            <a:ext cx="6313714" cy="3139321"/>
          </a:xfrm>
          <a:prstGeom prst="rect">
            <a:avLst/>
          </a:prstGeom>
          <a:noFill/>
        </p:spPr>
        <p:txBody>
          <a:bodyPr wrap="square" rtlCol="0">
            <a:spAutoFit/>
          </a:bodyPr>
          <a:lstStyle/>
          <a:p>
            <a:r>
              <a:rPr lang="pl-PL" dirty="0"/>
              <a:t>Po zatopieniu przez Bismarcka ,,Hooda” zaczęło się polowanie. Przeciw niemu w pogoń ruszyły min. Lotniskowce.</a:t>
            </a:r>
          </a:p>
          <a:p>
            <a:r>
              <a:rPr lang="pl-PL" dirty="0"/>
              <a:t>26 maja, mimo złej pogody, po godzinie 19 nalot ponowiono pod dowództwem kpt. mar. </a:t>
            </a:r>
            <a:r>
              <a:rPr lang="pl-PL" dirty="0" err="1"/>
              <a:t>Trevenena</a:t>
            </a:r>
            <a:r>
              <a:rPr lang="pl-PL" dirty="0"/>
              <a:t> </a:t>
            </a:r>
            <a:r>
              <a:rPr lang="pl-PL" dirty="0" err="1"/>
              <a:t>Coode'a</a:t>
            </a:r>
            <a:r>
              <a:rPr lang="pl-PL" dirty="0"/>
              <a:t> i o godzinie 20.55 „Bismarck” został zaatakowany przez 15 </a:t>
            </a:r>
            <a:r>
              <a:rPr lang="pl-PL" dirty="0" err="1"/>
              <a:t>Swordfishów</a:t>
            </a:r>
            <a:r>
              <a:rPr lang="pl-PL" dirty="0"/>
              <a:t>, atakujących śmiało z bliskich odległości na minimalnym pułapie, z różnych kierunków. Jedna z torped trafiła blisko steru klinując go, przez co Bismarck kręcił się w kółko. Dowódca floty III rzeszy wiedział już, że okręt jest stracony.</a:t>
            </a:r>
          </a:p>
          <a:p>
            <a:r>
              <a:rPr lang="pl-PL" dirty="0"/>
              <a:t>Okręt zatoną, po atakach niszczycieli, krążowników, pancerników i lotniskowców 27 maja ok. godz.10:40. </a:t>
            </a:r>
          </a:p>
        </p:txBody>
      </p:sp>
      <p:pic>
        <p:nvPicPr>
          <p:cNvPr id="4" name="Obraz 3">
            <a:extLst>
              <a:ext uri="{FF2B5EF4-FFF2-40B4-BE49-F238E27FC236}">
                <a16:creationId xmlns:a16="http://schemas.microsoft.com/office/drawing/2014/main" id="{CED5B03E-1CD6-4146-AF2D-FFA1FDD7A425}"/>
              </a:ext>
            </a:extLst>
          </p:cNvPr>
          <p:cNvPicPr>
            <a:picLocks noChangeAspect="1"/>
          </p:cNvPicPr>
          <p:nvPr/>
        </p:nvPicPr>
        <p:blipFill>
          <a:blip r:embed="rId2"/>
          <a:stretch>
            <a:fillRect/>
          </a:stretch>
        </p:blipFill>
        <p:spPr>
          <a:xfrm>
            <a:off x="7176270" y="717675"/>
            <a:ext cx="4763181" cy="2962830"/>
          </a:xfrm>
          <a:prstGeom prst="rect">
            <a:avLst/>
          </a:prstGeom>
        </p:spPr>
      </p:pic>
      <p:pic>
        <p:nvPicPr>
          <p:cNvPr id="5" name="Obraz 4">
            <a:extLst>
              <a:ext uri="{FF2B5EF4-FFF2-40B4-BE49-F238E27FC236}">
                <a16:creationId xmlns:a16="http://schemas.microsoft.com/office/drawing/2014/main" id="{6F15CE5B-2F1B-4EF6-8D8E-879C750E0B9A}"/>
              </a:ext>
            </a:extLst>
          </p:cNvPr>
          <p:cNvPicPr>
            <a:picLocks noChangeAspect="1"/>
          </p:cNvPicPr>
          <p:nvPr/>
        </p:nvPicPr>
        <p:blipFill>
          <a:blip r:embed="rId3"/>
          <a:stretch>
            <a:fillRect/>
          </a:stretch>
        </p:blipFill>
        <p:spPr>
          <a:xfrm>
            <a:off x="8062777" y="3684740"/>
            <a:ext cx="3876674" cy="2986251"/>
          </a:xfrm>
          <a:prstGeom prst="rect">
            <a:avLst/>
          </a:prstGeom>
        </p:spPr>
      </p:pic>
    </p:spTree>
    <p:extLst>
      <p:ext uri="{BB962C8B-B14F-4D97-AF65-F5344CB8AC3E}">
        <p14:creationId xmlns:p14="http://schemas.microsoft.com/office/powerpoint/2010/main" val="2029010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07A3E40-D3EC-43E4-817E-03DC52901F06}"/>
              </a:ext>
            </a:extLst>
          </p:cNvPr>
          <p:cNvSpPr txBox="1"/>
          <p:nvPr/>
        </p:nvSpPr>
        <p:spPr>
          <a:xfrm>
            <a:off x="3187337" y="235132"/>
            <a:ext cx="5817326" cy="400110"/>
          </a:xfrm>
          <a:prstGeom prst="rect">
            <a:avLst/>
          </a:prstGeom>
          <a:noFill/>
        </p:spPr>
        <p:txBody>
          <a:bodyPr wrap="square" rtlCol="0">
            <a:spAutoFit/>
          </a:bodyPr>
          <a:lstStyle/>
          <a:p>
            <a:pPr algn="ctr"/>
            <a:r>
              <a:rPr lang="pl-PL" sz="2000" dirty="0"/>
              <a:t>Lotniskowce-klucz do wygrania na </a:t>
            </a:r>
            <a:r>
              <a:rPr lang="pl-PL" sz="2000" dirty="0" err="1"/>
              <a:t>pacyfiku</a:t>
            </a:r>
            <a:endParaRPr lang="pl-PL" sz="2000" dirty="0"/>
          </a:p>
        </p:txBody>
      </p:sp>
      <p:sp>
        <p:nvSpPr>
          <p:cNvPr id="3" name="pole tekstowe 2">
            <a:extLst>
              <a:ext uri="{FF2B5EF4-FFF2-40B4-BE49-F238E27FC236}">
                <a16:creationId xmlns:a16="http://schemas.microsoft.com/office/drawing/2014/main" id="{725CBD76-2539-4953-9DC7-C9AA87AB8A41}"/>
              </a:ext>
            </a:extLst>
          </p:cNvPr>
          <p:cNvSpPr txBox="1"/>
          <p:nvPr/>
        </p:nvSpPr>
        <p:spPr>
          <a:xfrm>
            <a:off x="69669" y="844731"/>
            <a:ext cx="11887200" cy="1332412"/>
          </a:xfrm>
          <a:prstGeom prst="rect">
            <a:avLst/>
          </a:prstGeom>
          <a:noFill/>
        </p:spPr>
        <p:txBody>
          <a:bodyPr wrap="square" rtlCol="0">
            <a:spAutoFit/>
          </a:bodyPr>
          <a:lstStyle/>
          <a:p>
            <a:endParaRPr lang="pl-PL" dirty="0"/>
          </a:p>
        </p:txBody>
      </p:sp>
      <p:pic>
        <p:nvPicPr>
          <p:cNvPr id="4" name="Obraz 3">
            <a:extLst>
              <a:ext uri="{FF2B5EF4-FFF2-40B4-BE49-F238E27FC236}">
                <a16:creationId xmlns:a16="http://schemas.microsoft.com/office/drawing/2014/main" id="{386B4493-228C-495B-95DA-531BC110022E}"/>
              </a:ext>
            </a:extLst>
          </p:cNvPr>
          <p:cNvPicPr>
            <a:picLocks noChangeAspect="1"/>
          </p:cNvPicPr>
          <p:nvPr/>
        </p:nvPicPr>
        <p:blipFill>
          <a:blip r:embed="rId2"/>
          <a:stretch>
            <a:fillRect/>
          </a:stretch>
        </p:blipFill>
        <p:spPr>
          <a:xfrm>
            <a:off x="7797982" y="662545"/>
            <a:ext cx="4228556" cy="2219992"/>
          </a:xfrm>
          <a:prstGeom prst="rect">
            <a:avLst/>
          </a:prstGeom>
        </p:spPr>
      </p:pic>
      <p:pic>
        <p:nvPicPr>
          <p:cNvPr id="5" name="Obraz 4">
            <a:extLst>
              <a:ext uri="{FF2B5EF4-FFF2-40B4-BE49-F238E27FC236}">
                <a16:creationId xmlns:a16="http://schemas.microsoft.com/office/drawing/2014/main" id="{2907E7D8-FC14-4761-817D-D5835592B6A1}"/>
              </a:ext>
            </a:extLst>
          </p:cNvPr>
          <p:cNvPicPr>
            <a:picLocks noChangeAspect="1"/>
          </p:cNvPicPr>
          <p:nvPr/>
        </p:nvPicPr>
        <p:blipFill>
          <a:blip r:embed="rId3"/>
          <a:stretch>
            <a:fillRect/>
          </a:stretch>
        </p:blipFill>
        <p:spPr>
          <a:xfrm>
            <a:off x="7797982" y="2882537"/>
            <a:ext cx="4334284" cy="2281482"/>
          </a:xfrm>
          <a:prstGeom prst="rect">
            <a:avLst/>
          </a:prstGeom>
        </p:spPr>
      </p:pic>
      <p:sp>
        <p:nvSpPr>
          <p:cNvPr id="6" name="pole tekstowe 5">
            <a:extLst>
              <a:ext uri="{FF2B5EF4-FFF2-40B4-BE49-F238E27FC236}">
                <a16:creationId xmlns:a16="http://schemas.microsoft.com/office/drawing/2014/main" id="{59616709-BD50-4E2C-85CB-C67561C20A6B}"/>
              </a:ext>
            </a:extLst>
          </p:cNvPr>
          <p:cNvSpPr txBox="1"/>
          <p:nvPr/>
        </p:nvSpPr>
        <p:spPr>
          <a:xfrm>
            <a:off x="269966" y="1001486"/>
            <a:ext cx="7071360" cy="2031325"/>
          </a:xfrm>
          <a:prstGeom prst="rect">
            <a:avLst/>
          </a:prstGeom>
          <a:noFill/>
        </p:spPr>
        <p:txBody>
          <a:bodyPr wrap="square" rtlCol="0">
            <a:spAutoFit/>
          </a:bodyPr>
          <a:lstStyle/>
          <a:p>
            <a:r>
              <a:rPr lang="pl-PL" dirty="0"/>
              <a:t>Podczas II wojny na Pacyfiku lotniskowce pełniły </a:t>
            </a:r>
            <a:r>
              <a:rPr lang="pl-PL" dirty="0" err="1"/>
              <a:t>najważną</a:t>
            </a:r>
            <a:r>
              <a:rPr lang="pl-PL" dirty="0"/>
              <a:t> role. Początkowo miały służyć za wsparcie dla pancerników oraz do zadań zwiadowczych, ale szybko pancerniki stały się wsparciem i eskortą lotniskowców. Największe bitwy lotniskowców rozegrały się pod </a:t>
            </a:r>
            <a:r>
              <a:rPr lang="pl-PL" dirty="0" err="1"/>
              <a:t>Medway</a:t>
            </a:r>
            <a:r>
              <a:rPr lang="pl-PL" dirty="0"/>
              <a:t> i na morzu koralowym. Podczas bitwy o </a:t>
            </a:r>
            <a:r>
              <a:rPr lang="pl-PL" dirty="0" err="1"/>
              <a:t>Medway</a:t>
            </a:r>
            <a:r>
              <a:rPr lang="pl-PL" dirty="0"/>
              <a:t> amerykanie zatopili 4 lotniskowce japońskie, a Japończycy ogromny lotniskowiec ,,</a:t>
            </a:r>
            <a:r>
              <a:rPr lang="pl-PL" dirty="0" err="1"/>
              <a:t>Yorktawn</a:t>
            </a:r>
            <a:r>
              <a:rPr lang="pl-PL" dirty="0"/>
              <a:t>’’ od którego nazwy wywodzi się cała klasa okrętów.</a:t>
            </a:r>
          </a:p>
        </p:txBody>
      </p:sp>
      <p:pic>
        <p:nvPicPr>
          <p:cNvPr id="7" name="Obraz 6">
            <a:extLst>
              <a:ext uri="{FF2B5EF4-FFF2-40B4-BE49-F238E27FC236}">
                <a16:creationId xmlns:a16="http://schemas.microsoft.com/office/drawing/2014/main" id="{12A6A80E-9F73-4D3F-8188-EC7EBACAE02A}"/>
              </a:ext>
            </a:extLst>
          </p:cNvPr>
          <p:cNvPicPr>
            <a:picLocks noChangeAspect="1"/>
          </p:cNvPicPr>
          <p:nvPr/>
        </p:nvPicPr>
        <p:blipFill>
          <a:blip r:embed="rId4"/>
          <a:stretch>
            <a:fillRect/>
          </a:stretch>
        </p:blipFill>
        <p:spPr>
          <a:xfrm>
            <a:off x="4711677" y="3061962"/>
            <a:ext cx="2603184" cy="3237791"/>
          </a:xfrm>
          <a:prstGeom prst="rect">
            <a:avLst/>
          </a:prstGeom>
        </p:spPr>
      </p:pic>
    </p:spTree>
    <p:extLst>
      <p:ext uri="{BB962C8B-B14F-4D97-AF65-F5344CB8AC3E}">
        <p14:creationId xmlns:p14="http://schemas.microsoft.com/office/powerpoint/2010/main" val="1083647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12FC87A-E906-46FD-A2D0-0B0DA9CDB5CD}"/>
              </a:ext>
            </a:extLst>
          </p:cNvPr>
          <p:cNvSpPr txBox="1"/>
          <p:nvPr/>
        </p:nvSpPr>
        <p:spPr>
          <a:xfrm>
            <a:off x="3305262" y="310393"/>
            <a:ext cx="5545123" cy="369332"/>
          </a:xfrm>
          <a:prstGeom prst="rect">
            <a:avLst/>
          </a:prstGeom>
          <a:noFill/>
        </p:spPr>
        <p:txBody>
          <a:bodyPr wrap="square" rtlCol="0">
            <a:spAutoFit/>
          </a:bodyPr>
          <a:lstStyle/>
          <a:p>
            <a:pPr algn="ctr"/>
            <a:r>
              <a:rPr lang="pl-PL" dirty="0"/>
              <a:t>Lotnictwo komercyjne i most powietrzny nad Berlinem </a:t>
            </a:r>
          </a:p>
        </p:txBody>
      </p:sp>
      <p:sp>
        <p:nvSpPr>
          <p:cNvPr id="3" name="pole tekstowe 2">
            <a:extLst>
              <a:ext uri="{FF2B5EF4-FFF2-40B4-BE49-F238E27FC236}">
                <a16:creationId xmlns:a16="http://schemas.microsoft.com/office/drawing/2014/main" id="{847C0798-9B68-4E44-9ADD-60A958E9CAE6}"/>
              </a:ext>
            </a:extLst>
          </p:cNvPr>
          <p:cNvSpPr txBox="1"/>
          <p:nvPr/>
        </p:nvSpPr>
        <p:spPr>
          <a:xfrm>
            <a:off x="268448" y="755009"/>
            <a:ext cx="4127383" cy="6186309"/>
          </a:xfrm>
          <a:prstGeom prst="rect">
            <a:avLst/>
          </a:prstGeom>
          <a:noFill/>
        </p:spPr>
        <p:txBody>
          <a:bodyPr wrap="square" rtlCol="0">
            <a:spAutoFit/>
          </a:bodyPr>
          <a:lstStyle/>
          <a:p>
            <a:r>
              <a:rPr lang="pl-PL" dirty="0"/>
              <a:t>Po II wojnie Niemcy zostały podzielone na 4 strefy okupacyjne. Tak samo Berlin. Ale w 1948 został on zablokowany przez sowietów. Wtedy postała Operacja </a:t>
            </a:r>
            <a:r>
              <a:rPr lang="pl-PL" dirty="0" err="1"/>
              <a:t>Vittles</a:t>
            </a:r>
            <a:r>
              <a:rPr lang="pl-PL" dirty="0"/>
              <a:t> czyli amerykański most powietrzny działający w czasie blokady Berlina od 26 czerwca 1948 do 30 września 1949, trwający w tym samym czasie brytyjski most powietrzny nosił nazwę operacja </a:t>
            </a:r>
            <a:r>
              <a:rPr lang="pl-PL" dirty="0" err="1"/>
              <a:t>Plainfare</a:t>
            </a:r>
            <a:r>
              <a:rPr lang="pl-PL" dirty="0"/>
              <a:t>. W ramach operacji </a:t>
            </a:r>
            <a:r>
              <a:rPr lang="pl-PL" dirty="0" err="1"/>
              <a:t>Vittles</a:t>
            </a:r>
            <a:r>
              <a:rPr lang="pl-PL" dirty="0"/>
              <a:t> wykonano 189 963 lotów, transportując przy tym 1 783 573 ton zaopatrzenia na lotniska Tempelhof i . W operacji wzięło udział około 75 tysięcy osób cywilnych i żołnierzy, w wypadkach zginęło 31 lotników amerykańskich, a koszt amerykańskiej operacji wyniósł ponad 137 milionów dolarów. W tym czasie rządy różnych krajów otworzyły rynek i nie dofinansowywały narodowych przewoźników.</a:t>
            </a:r>
          </a:p>
        </p:txBody>
      </p:sp>
      <p:pic>
        <p:nvPicPr>
          <p:cNvPr id="4" name="Obraz 3">
            <a:extLst>
              <a:ext uri="{FF2B5EF4-FFF2-40B4-BE49-F238E27FC236}">
                <a16:creationId xmlns:a16="http://schemas.microsoft.com/office/drawing/2014/main" id="{3592F343-E5DB-4E64-BD1D-4F5CB9E3868D}"/>
              </a:ext>
            </a:extLst>
          </p:cNvPr>
          <p:cNvPicPr>
            <a:picLocks noChangeAspect="1"/>
          </p:cNvPicPr>
          <p:nvPr/>
        </p:nvPicPr>
        <p:blipFill>
          <a:blip r:embed="rId2"/>
          <a:stretch>
            <a:fillRect/>
          </a:stretch>
        </p:blipFill>
        <p:spPr>
          <a:xfrm>
            <a:off x="8602944" y="570668"/>
            <a:ext cx="3474977" cy="3307126"/>
          </a:xfrm>
          <a:prstGeom prst="rect">
            <a:avLst/>
          </a:prstGeom>
        </p:spPr>
      </p:pic>
      <p:pic>
        <p:nvPicPr>
          <p:cNvPr id="5" name="Obraz 4">
            <a:extLst>
              <a:ext uri="{FF2B5EF4-FFF2-40B4-BE49-F238E27FC236}">
                <a16:creationId xmlns:a16="http://schemas.microsoft.com/office/drawing/2014/main" id="{F1D23907-324A-4004-9FD3-DEE64397E23D}"/>
              </a:ext>
            </a:extLst>
          </p:cNvPr>
          <p:cNvPicPr>
            <a:picLocks noChangeAspect="1"/>
          </p:cNvPicPr>
          <p:nvPr/>
        </p:nvPicPr>
        <p:blipFill>
          <a:blip r:embed="rId3"/>
          <a:stretch>
            <a:fillRect/>
          </a:stretch>
        </p:blipFill>
        <p:spPr>
          <a:xfrm>
            <a:off x="8623756" y="3877794"/>
            <a:ext cx="3433352" cy="2778869"/>
          </a:xfrm>
          <a:prstGeom prst="rect">
            <a:avLst/>
          </a:prstGeom>
        </p:spPr>
      </p:pic>
      <p:pic>
        <p:nvPicPr>
          <p:cNvPr id="6" name="Obraz 5">
            <a:extLst>
              <a:ext uri="{FF2B5EF4-FFF2-40B4-BE49-F238E27FC236}">
                <a16:creationId xmlns:a16="http://schemas.microsoft.com/office/drawing/2014/main" id="{9148C2C5-3565-4736-B747-8249D2F5FC23}"/>
              </a:ext>
            </a:extLst>
          </p:cNvPr>
          <p:cNvPicPr>
            <a:picLocks noChangeAspect="1"/>
          </p:cNvPicPr>
          <p:nvPr/>
        </p:nvPicPr>
        <p:blipFill>
          <a:blip r:embed="rId4"/>
          <a:stretch>
            <a:fillRect/>
          </a:stretch>
        </p:blipFill>
        <p:spPr>
          <a:xfrm>
            <a:off x="4968210" y="621297"/>
            <a:ext cx="3513060" cy="2807703"/>
          </a:xfrm>
          <a:prstGeom prst="rect">
            <a:avLst/>
          </a:prstGeom>
        </p:spPr>
      </p:pic>
      <p:sp>
        <p:nvSpPr>
          <p:cNvPr id="7" name="pole tekstowe 6">
            <a:extLst>
              <a:ext uri="{FF2B5EF4-FFF2-40B4-BE49-F238E27FC236}">
                <a16:creationId xmlns:a16="http://schemas.microsoft.com/office/drawing/2014/main" id="{346EBFE4-65A6-49D2-B8E8-B66B93C7674D}"/>
              </a:ext>
            </a:extLst>
          </p:cNvPr>
          <p:cNvSpPr txBox="1"/>
          <p:nvPr/>
        </p:nvSpPr>
        <p:spPr>
          <a:xfrm>
            <a:off x="4773336" y="3848163"/>
            <a:ext cx="3513060" cy="1754326"/>
          </a:xfrm>
          <a:prstGeom prst="rect">
            <a:avLst/>
          </a:prstGeom>
          <a:noFill/>
        </p:spPr>
        <p:txBody>
          <a:bodyPr wrap="square" rtlCol="0">
            <a:spAutoFit/>
          </a:bodyPr>
          <a:lstStyle/>
          <a:p>
            <a:r>
              <a:rPr lang="pl-PL" dirty="0"/>
              <a:t>Wtedy największymi producentami samolotów był </a:t>
            </a:r>
            <a:r>
              <a:rPr lang="pl-PL" dirty="0" err="1"/>
              <a:t>Boeaing</a:t>
            </a:r>
            <a:r>
              <a:rPr lang="pl-PL" dirty="0"/>
              <a:t>, </a:t>
            </a:r>
            <a:r>
              <a:rPr lang="pl-PL" dirty="0" err="1"/>
              <a:t>Macdonell</a:t>
            </a:r>
            <a:r>
              <a:rPr lang="pl-PL" dirty="0"/>
              <a:t> Duglas, </a:t>
            </a:r>
            <a:r>
              <a:rPr lang="pl-PL" dirty="0" err="1"/>
              <a:t>Loghit</a:t>
            </a:r>
            <a:r>
              <a:rPr lang="pl-PL" dirty="0"/>
              <a:t> Martin (zachód), tupolew, Iljuszyn, </a:t>
            </a:r>
            <a:r>
              <a:rPr lang="pl-PL" dirty="0" err="1"/>
              <a:t>Antonov</a:t>
            </a:r>
            <a:r>
              <a:rPr lang="pl-PL" dirty="0"/>
              <a:t> (blok wschodni)</a:t>
            </a:r>
          </a:p>
        </p:txBody>
      </p:sp>
    </p:spTree>
    <p:extLst>
      <p:ext uri="{BB962C8B-B14F-4D97-AF65-F5344CB8AC3E}">
        <p14:creationId xmlns:p14="http://schemas.microsoft.com/office/powerpoint/2010/main" val="18560749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177FED7-8C28-431F-BF10-BFBE22FB51A5}"/>
              </a:ext>
            </a:extLst>
          </p:cNvPr>
          <p:cNvSpPr txBox="1"/>
          <p:nvPr/>
        </p:nvSpPr>
        <p:spPr>
          <a:xfrm>
            <a:off x="3481431" y="234892"/>
            <a:ext cx="6082019" cy="369332"/>
          </a:xfrm>
          <a:prstGeom prst="rect">
            <a:avLst/>
          </a:prstGeom>
          <a:noFill/>
        </p:spPr>
        <p:txBody>
          <a:bodyPr wrap="square" rtlCol="0">
            <a:spAutoFit/>
          </a:bodyPr>
          <a:lstStyle/>
          <a:p>
            <a:pPr algn="ctr"/>
            <a:r>
              <a:rPr lang="pl-PL" dirty="0"/>
              <a:t>Lata 50-siąte</a:t>
            </a:r>
          </a:p>
        </p:txBody>
      </p:sp>
      <p:sp>
        <p:nvSpPr>
          <p:cNvPr id="3" name="pole tekstowe 2">
            <a:extLst>
              <a:ext uri="{FF2B5EF4-FFF2-40B4-BE49-F238E27FC236}">
                <a16:creationId xmlns:a16="http://schemas.microsoft.com/office/drawing/2014/main" id="{3505A9FC-8547-490D-9C4E-0866F0A74E2A}"/>
              </a:ext>
            </a:extLst>
          </p:cNvPr>
          <p:cNvSpPr txBox="1"/>
          <p:nvPr/>
        </p:nvSpPr>
        <p:spPr>
          <a:xfrm>
            <a:off x="453005" y="662514"/>
            <a:ext cx="4454555" cy="6186309"/>
          </a:xfrm>
          <a:prstGeom prst="rect">
            <a:avLst/>
          </a:prstGeom>
          <a:noFill/>
        </p:spPr>
        <p:txBody>
          <a:bodyPr wrap="square" rtlCol="0">
            <a:spAutoFit/>
          </a:bodyPr>
          <a:lstStyle/>
          <a:p>
            <a:r>
              <a:rPr lang="pl-PL" dirty="0"/>
              <a:t>Z tego okresu pochodzą 1 zdjęcia  kontroli przed wejściem na pokład. Wtedy rynek dynamicznie się rozwijał a Pan Am stawał się największym i najlepszym przewoźnikiem. Po porażce de </a:t>
            </a:r>
            <a:r>
              <a:rPr lang="pl-PL" dirty="0" err="1"/>
              <a:t>havilland</a:t>
            </a:r>
            <a:r>
              <a:rPr lang="pl-PL" dirty="0"/>
              <a:t> </a:t>
            </a:r>
            <a:r>
              <a:rPr lang="pl-PL" dirty="0" err="1"/>
              <a:t>comet</a:t>
            </a:r>
            <a:r>
              <a:rPr lang="pl-PL" dirty="0"/>
              <a:t> (z powodu okien) </a:t>
            </a:r>
            <a:r>
              <a:rPr lang="pl-PL" dirty="0" err="1"/>
              <a:t>boeaing</a:t>
            </a:r>
            <a:r>
              <a:rPr lang="pl-PL" dirty="0"/>
              <a:t> 707 stał się najpopularniejszym samolotem w tamtym okresie. Wtedy też powstał DC-8 czyli samolot o podobnej budowie co 707. 707 to samolot pasażerski, wąskokadłubowy, dalekiego zasięgu, produkowany przez Boeing, w służbie od 1958 roku. Dzięki dużej prędkości, zasięgowi i liczbie miejsc odznaczał się ekonomicznością w eksploatacji. Był pierwszym pasażerskim odrzutowcem, który odniósł sukces komercyjny. Rodzina samolotów typu 707 położyła podstawy pod długoletnią dominację Boeinga na rynku producentów samolotów pasażerskich. Został wyparty przez model 747.</a:t>
            </a:r>
          </a:p>
          <a:p>
            <a:endParaRPr lang="pl-PL" dirty="0"/>
          </a:p>
        </p:txBody>
      </p:sp>
      <p:pic>
        <p:nvPicPr>
          <p:cNvPr id="4" name="Obraz 3">
            <a:extLst>
              <a:ext uri="{FF2B5EF4-FFF2-40B4-BE49-F238E27FC236}">
                <a16:creationId xmlns:a16="http://schemas.microsoft.com/office/drawing/2014/main" id="{A94C3335-55C5-49E1-881A-2B6077BFC35F}"/>
              </a:ext>
            </a:extLst>
          </p:cNvPr>
          <p:cNvPicPr>
            <a:picLocks noChangeAspect="1"/>
          </p:cNvPicPr>
          <p:nvPr/>
        </p:nvPicPr>
        <p:blipFill>
          <a:blip r:embed="rId2"/>
          <a:stretch>
            <a:fillRect/>
          </a:stretch>
        </p:blipFill>
        <p:spPr>
          <a:xfrm>
            <a:off x="8312441" y="1501630"/>
            <a:ext cx="3848718" cy="2769998"/>
          </a:xfrm>
          <a:prstGeom prst="rect">
            <a:avLst/>
          </a:prstGeom>
        </p:spPr>
      </p:pic>
      <p:pic>
        <p:nvPicPr>
          <p:cNvPr id="5" name="Obraz 4">
            <a:extLst>
              <a:ext uri="{FF2B5EF4-FFF2-40B4-BE49-F238E27FC236}">
                <a16:creationId xmlns:a16="http://schemas.microsoft.com/office/drawing/2014/main" id="{7D5580DA-E29A-4EE9-B7A5-C29A26427EE0}"/>
              </a:ext>
            </a:extLst>
          </p:cNvPr>
          <p:cNvPicPr>
            <a:picLocks noChangeAspect="1"/>
          </p:cNvPicPr>
          <p:nvPr/>
        </p:nvPicPr>
        <p:blipFill>
          <a:blip r:embed="rId3"/>
          <a:stretch>
            <a:fillRect/>
          </a:stretch>
        </p:blipFill>
        <p:spPr>
          <a:xfrm>
            <a:off x="8312441" y="4271627"/>
            <a:ext cx="3879559" cy="2586373"/>
          </a:xfrm>
          <a:prstGeom prst="rect">
            <a:avLst/>
          </a:prstGeom>
        </p:spPr>
      </p:pic>
      <p:sp>
        <p:nvSpPr>
          <p:cNvPr id="6" name="pole tekstowe 5">
            <a:extLst>
              <a:ext uri="{FF2B5EF4-FFF2-40B4-BE49-F238E27FC236}">
                <a16:creationId xmlns:a16="http://schemas.microsoft.com/office/drawing/2014/main" id="{12E5B2A5-E40D-4247-8549-681BABCCF8FA}"/>
              </a:ext>
            </a:extLst>
          </p:cNvPr>
          <p:cNvSpPr txBox="1"/>
          <p:nvPr/>
        </p:nvSpPr>
        <p:spPr>
          <a:xfrm>
            <a:off x="4848837" y="729761"/>
            <a:ext cx="3162649" cy="1200329"/>
          </a:xfrm>
          <a:prstGeom prst="rect">
            <a:avLst/>
          </a:prstGeom>
          <a:noFill/>
        </p:spPr>
        <p:txBody>
          <a:bodyPr wrap="square" rtlCol="0">
            <a:spAutoFit/>
          </a:bodyPr>
          <a:lstStyle/>
          <a:p>
            <a:r>
              <a:rPr lang="pl-PL" dirty="0"/>
              <a:t>Wtedy powstał bombowiec ,,</a:t>
            </a:r>
            <a:r>
              <a:rPr lang="pl-PL" dirty="0" err="1"/>
              <a:t>stratoforteca</a:t>
            </a:r>
            <a:r>
              <a:rPr lang="pl-PL" dirty="0"/>
              <a:t>’’ czyli b-52. </a:t>
            </a:r>
          </a:p>
          <a:p>
            <a:r>
              <a:rPr lang="pl-PL" dirty="0"/>
              <a:t>Mieścił4 głowice nuklearne i bez lądowania okrążył ziemie.</a:t>
            </a:r>
          </a:p>
        </p:txBody>
      </p:sp>
      <p:pic>
        <p:nvPicPr>
          <p:cNvPr id="7" name="Obraz 6">
            <a:extLst>
              <a:ext uri="{FF2B5EF4-FFF2-40B4-BE49-F238E27FC236}">
                <a16:creationId xmlns:a16="http://schemas.microsoft.com/office/drawing/2014/main" id="{0F0754E1-B40B-40E9-9C0C-8CC694015F47}"/>
              </a:ext>
            </a:extLst>
          </p:cNvPr>
          <p:cNvPicPr>
            <a:picLocks noChangeAspect="1"/>
          </p:cNvPicPr>
          <p:nvPr/>
        </p:nvPicPr>
        <p:blipFill>
          <a:blip r:embed="rId4"/>
          <a:stretch>
            <a:fillRect/>
          </a:stretch>
        </p:blipFill>
        <p:spPr>
          <a:xfrm>
            <a:off x="4848837" y="2071566"/>
            <a:ext cx="3355596" cy="1887523"/>
          </a:xfrm>
          <a:prstGeom prst="rect">
            <a:avLst/>
          </a:prstGeom>
        </p:spPr>
      </p:pic>
    </p:spTree>
    <p:extLst>
      <p:ext uri="{BB962C8B-B14F-4D97-AF65-F5344CB8AC3E}">
        <p14:creationId xmlns:p14="http://schemas.microsoft.com/office/powerpoint/2010/main" val="3468253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BFF09F3-9452-4024-881E-147D3AEE71D8}"/>
              </a:ext>
            </a:extLst>
          </p:cNvPr>
          <p:cNvSpPr txBox="1"/>
          <p:nvPr/>
        </p:nvSpPr>
        <p:spPr>
          <a:xfrm>
            <a:off x="4009938" y="268448"/>
            <a:ext cx="4991449" cy="369332"/>
          </a:xfrm>
          <a:prstGeom prst="rect">
            <a:avLst/>
          </a:prstGeom>
          <a:noFill/>
        </p:spPr>
        <p:txBody>
          <a:bodyPr wrap="square" rtlCol="0">
            <a:spAutoFit/>
          </a:bodyPr>
          <a:lstStyle/>
          <a:p>
            <a:pPr algn="ctr"/>
            <a:r>
              <a:rPr lang="pl-PL" dirty="0"/>
              <a:t>Era 737</a:t>
            </a:r>
          </a:p>
        </p:txBody>
      </p:sp>
      <p:sp>
        <p:nvSpPr>
          <p:cNvPr id="3" name="pole tekstowe 2">
            <a:extLst>
              <a:ext uri="{FF2B5EF4-FFF2-40B4-BE49-F238E27FC236}">
                <a16:creationId xmlns:a16="http://schemas.microsoft.com/office/drawing/2014/main" id="{A94BDEBA-29D0-4AED-9677-8BFD1A74BE8E}"/>
              </a:ext>
            </a:extLst>
          </p:cNvPr>
          <p:cNvSpPr txBox="1"/>
          <p:nvPr/>
        </p:nvSpPr>
        <p:spPr>
          <a:xfrm>
            <a:off x="363524" y="813732"/>
            <a:ext cx="5198378" cy="5909310"/>
          </a:xfrm>
          <a:prstGeom prst="rect">
            <a:avLst/>
          </a:prstGeom>
          <a:noFill/>
        </p:spPr>
        <p:txBody>
          <a:bodyPr wrap="square" rtlCol="0">
            <a:spAutoFit/>
          </a:bodyPr>
          <a:lstStyle/>
          <a:p>
            <a:r>
              <a:rPr lang="pl-PL" dirty="0"/>
              <a:t>Boeing 737 to najpopularniejszy na świecie wąskokadłubowy samolot pasażerski średniego zasięgu, produkowany w wielu wersjach od 1967 (obecna generacja od 1996) przez firmę Boeing w Stanach Zjednoczonych. Konfiguracja siedzeń to układ „2×3” (dwa rzędy, po trzy siedzenia w rzędzie). Jest to najczęściej zamawiany samolot pasażerski wszech czasów: do tej pory w sumie zamówiono 14985. Boeing 737 znalazł się w księdze rekordów Guinnessa po tym gdy producent wybudował 10 000 egzemplarzy, stając się tym samym pasażerskim samolotem z napędem odrzutowym wybudowanym w największej liczbie egzemplarzy. Boeing 737 jest szeroko rozpowszechniony. W 2006 w każdej chwili ponad 1250 tych maszyn znajdowało się w powietrzu, a średnio co pięć sekund gdzieś na świecie startowała lub lądowała jedna maszyna typu 737. W 2013 miesięczne tempo produkcji wynosiło 38 sztuk, a w 2014 wzrosło do 42 egzemplarzy na miesiąc. Części 1 737 pochodzą z 727 </a:t>
            </a:r>
            <a:r>
              <a:rPr lang="pl-PL" dirty="0">
                <a:sym typeface="Wingdings" panose="05000000000000000000" pitchFamily="2" charset="2"/>
              </a:rPr>
              <a:t>.</a:t>
            </a:r>
            <a:endParaRPr lang="pl-PL" dirty="0"/>
          </a:p>
        </p:txBody>
      </p:sp>
      <p:pic>
        <p:nvPicPr>
          <p:cNvPr id="4" name="Obraz 3">
            <a:extLst>
              <a:ext uri="{FF2B5EF4-FFF2-40B4-BE49-F238E27FC236}">
                <a16:creationId xmlns:a16="http://schemas.microsoft.com/office/drawing/2014/main" id="{18CE6806-B0DF-43FE-B5C6-C278FDF207E1}"/>
              </a:ext>
            </a:extLst>
          </p:cNvPr>
          <p:cNvPicPr>
            <a:picLocks noChangeAspect="1"/>
          </p:cNvPicPr>
          <p:nvPr/>
        </p:nvPicPr>
        <p:blipFill>
          <a:blip r:embed="rId2"/>
          <a:stretch>
            <a:fillRect/>
          </a:stretch>
        </p:blipFill>
        <p:spPr>
          <a:xfrm>
            <a:off x="8895125" y="453114"/>
            <a:ext cx="3296875" cy="2197917"/>
          </a:xfrm>
          <a:prstGeom prst="rect">
            <a:avLst/>
          </a:prstGeom>
        </p:spPr>
      </p:pic>
      <p:sp>
        <p:nvSpPr>
          <p:cNvPr id="5" name="pole tekstowe 4">
            <a:extLst>
              <a:ext uri="{FF2B5EF4-FFF2-40B4-BE49-F238E27FC236}">
                <a16:creationId xmlns:a16="http://schemas.microsoft.com/office/drawing/2014/main" id="{3F6C81F0-D604-4986-A16C-740FCCA6ECA1}"/>
              </a:ext>
            </a:extLst>
          </p:cNvPr>
          <p:cNvSpPr txBox="1"/>
          <p:nvPr/>
        </p:nvSpPr>
        <p:spPr>
          <a:xfrm>
            <a:off x="5394121" y="813732"/>
            <a:ext cx="2315362" cy="1200329"/>
          </a:xfrm>
          <a:prstGeom prst="rect">
            <a:avLst/>
          </a:prstGeom>
          <a:noFill/>
        </p:spPr>
        <p:txBody>
          <a:bodyPr wrap="square" rtlCol="0">
            <a:spAutoFit/>
          </a:bodyPr>
          <a:lstStyle/>
          <a:p>
            <a:r>
              <a:rPr lang="pl-PL" dirty="0"/>
              <a:t>Jest to samolot który jest flagowym samolotem wielu linii np. </a:t>
            </a:r>
            <a:r>
              <a:rPr lang="pl-PL" dirty="0" err="1"/>
              <a:t>rayaner</a:t>
            </a:r>
            <a:r>
              <a:rPr lang="pl-PL" dirty="0"/>
              <a:t> </a:t>
            </a:r>
          </a:p>
        </p:txBody>
      </p:sp>
      <p:pic>
        <p:nvPicPr>
          <p:cNvPr id="7" name="Obraz 6">
            <a:extLst>
              <a:ext uri="{FF2B5EF4-FFF2-40B4-BE49-F238E27FC236}">
                <a16:creationId xmlns:a16="http://schemas.microsoft.com/office/drawing/2014/main" id="{10B8D267-361B-42FF-B8B7-C36C029D90C0}"/>
              </a:ext>
            </a:extLst>
          </p:cNvPr>
          <p:cNvPicPr>
            <a:picLocks noChangeAspect="1"/>
          </p:cNvPicPr>
          <p:nvPr/>
        </p:nvPicPr>
        <p:blipFill>
          <a:blip r:embed="rId3"/>
          <a:stretch>
            <a:fillRect/>
          </a:stretch>
        </p:blipFill>
        <p:spPr>
          <a:xfrm>
            <a:off x="8895126" y="2651031"/>
            <a:ext cx="3296874" cy="2127953"/>
          </a:xfrm>
          <a:prstGeom prst="rect">
            <a:avLst/>
          </a:prstGeom>
        </p:spPr>
      </p:pic>
      <p:pic>
        <p:nvPicPr>
          <p:cNvPr id="8" name="Obraz 7">
            <a:extLst>
              <a:ext uri="{FF2B5EF4-FFF2-40B4-BE49-F238E27FC236}">
                <a16:creationId xmlns:a16="http://schemas.microsoft.com/office/drawing/2014/main" id="{7F7466CE-0846-4354-9450-AF8FCB89DFBD}"/>
              </a:ext>
            </a:extLst>
          </p:cNvPr>
          <p:cNvPicPr>
            <a:picLocks noChangeAspect="1"/>
          </p:cNvPicPr>
          <p:nvPr/>
        </p:nvPicPr>
        <p:blipFill>
          <a:blip r:embed="rId4"/>
          <a:stretch>
            <a:fillRect/>
          </a:stretch>
        </p:blipFill>
        <p:spPr>
          <a:xfrm>
            <a:off x="8895125" y="4882982"/>
            <a:ext cx="2840476" cy="1975018"/>
          </a:xfrm>
          <a:prstGeom prst="rect">
            <a:avLst/>
          </a:prstGeom>
        </p:spPr>
      </p:pic>
      <p:pic>
        <p:nvPicPr>
          <p:cNvPr id="9" name="Obraz 8">
            <a:extLst>
              <a:ext uri="{FF2B5EF4-FFF2-40B4-BE49-F238E27FC236}">
                <a16:creationId xmlns:a16="http://schemas.microsoft.com/office/drawing/2014/main" id="{9E11C913-674E-46C5-ABB7-95634C0070AF}"/>
              </a:ext>
            </a:extLst>
          </p:cNvPr>
          <p:cNvPicPr>
            <a:picLocks noChangeAspect="1"/>
          </p:cNvPicPr>
          <p:nvPr/>
        </p:nvPicPr>
        <p:blipFill>
          <a:blip r:embed="rId5"/>
          <a:stretch>
            <a:fillRect/>
          </a:stretch>
        </p:blipFill>
        <p:spPr>
          <a:xfrm>
            <a:off x="5499098" y="4619996"/>
            <a:ext cx="3225452" cy="2124804"/>
          </a:xfrm>
          <a:prstGeom prst="rect">
            <a:avLst/>
          </a:prstGeom>
        </p:spPr>
      </p:pic>
    </p:spTree>
    <p:extLst>
      <p:ext uri="{BB962C8B-B14F-4D97-AF65-F5344CB8AC3E}">
        <p14:creationId xmlns:p14="http://schemas.microsoft.com/office/powerpoint/2010/main" val="2740053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9CB3AE82-CA5D-4979-B46D-F581107C29F9}"/>
              </a:ext>
            </a:extLst>
          </p:cNvPr>
          <p:cNvPicPr>
            <a:picLocks noChangeAspect="1"/>
          </p:cNvPicPr>
          <p:nvPr/>
        </p:nvPicPr>
        <p:blipFill>
          <a:blip r:embed="rId2"/>
          <a:stretch>
            <a:fillRect/>
          </a:stretch>
        </p:blipFill>
        <p:spPr>
          <a:xfrm>
            <a:off x="0" y="0"/>
            <a:ext cx="12192000" cy="6813550"/>
          </a:xfrm>
          <a:prstGeom prst="rect">
            <a:avLst/>
          </a:prstGeom>
        </p:spPr>
      </p:pic>
    </p:spTree>
    <p:extLst>
      <p:ext uri="{BB962C8B-B14F-4D97-AF65-F5344CB8AC3E}">
        <p14:creationId xmlns:p14="http://schemas.microsoft.com/office/powerpoint/2010/main" val="2574644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D23B605-F575-4329-908B-33964400E2E3}"/>
              </a:ext>
            </a:extLst>
          </p:cNvPr>
          <p:cNvSpPr txBox="1"/>
          <p:nvPr/>
        </p:nvSpPr>
        <p:spPr>
          <a:xfrm>
            <a:off x="4225255" y="226503"/>
            <a:ext cx="3741490" cy="369332"/>
          </a:xfrm>
          <a:prstGeom prst="rect">
            <a:avLst/>
          </a:prstGeom>
          <a:noFill/>
        </p:spPr>
        <p:txBody>
          <a:bodyPr wrap="square" rtlCol="0">
            <a:spAutoFit/>
          </a:bodyPr>
          <a:lstStyle/>
          <a:p>
            <a:pPr algn="ctr"/>
            <a:r>
              <a:rPr lang="pl-PL" dirty="0"/>
              <a:t>Jumbo </a:t>
            </a:r>
            <a:r>
              <a:rPr lang="pl-PL" dirty="0" err="1"/>
              <a:t>jet</a:t>
            </a:r>
            <a:r>
              <a:rPr lang="pl-PL" dirty="0"/>
              <a:t> czyli 747</a:t>
            </a:r>
          </a:p>
        </p:txBody>
      </p:sp>
      <p:sp>
        <p:nvSpPr>
          <p:cNvPr id="3" name="pole tekstowe 2">
            <a:extLst>
              <a:ext uri="{FF2B5EF4-FFF2-40B4-BE49-F238E27FC236}">
                <a16:creationId xmlns:a16="http://schemas.microsoft.com/office/drawing/2014/main" id="{21E3712C-FDEB-4EEB-B59E-36DF16E9E61F}"/>
              </a:ext>
            </a:extLst>
          </p:cNvPr>
          <p:cNvSpPr txBox="1"/>
          <p:nvPr/>
        </p:nvSpPr>
        <p:spPr>
          <a:xfrm>
            <a:off x="285225" y="621002"/>
            <a:ext cx="5645792" cy="6186309"/>
          </a:xfrm>
          <a:prstGeom prst="rect">
            <a:avLst/>
          </a:prstGeom>
          <a:noFill/>
        </p:spPr>
        <p:txBody>
          <a:bodyPr wrap="square" rtlCol="0">
            <a:spAutoFit/>
          </a:bodyPr>
          <a:lstStyle/>
          <a:p>
            <a:r>
              <a:rPr lang="pl-PL" dirty="0"/>
              <a:t>Boeing 747 to pierwszy szerokokadłubowy samolot pasażerski przeznaczony do lotów dalekiego zasięgu, produkowany przez Boeing Company, potocznie nazywany Jumbo Jet jest jednym z największych samolotów odrzutowych na świecie, mogącym zabrać na pokład, w zależności od wersji i konfiguracji, od 366 do 660 pasażerów. Istnieją także wersje towarowe, oraz wersje pół-pasażerskie zabierające duży ładunek i 220 pasażerów. Jest to samolot czterosilnikowy (certyfikowany do lotu – w razie awarii – na tylko trzech silnikach), a jego cechą charakterystyczną jest "garb", w którym mieści się górny pokład samolotu.</a:t>
            </a:r>
          </a:p>
          <a:p>
            <a:r>
              <a:rPr lang="pl-PL" dirty="0"/>
              <a:t>Pierwszy lot Boeinga 747 odbył się 9 lutego 1969 roku, a wprowadzony został do służby w 1970 na amerykańskich liniach Pan Am. Do grudnia 2014 wyprodukowano 1501 sztuk tego samolotu we wszystkich wersjach. 28 czerwca 2014 roku Boeing dostarczył 1500. wyprodukowanego Jumbo </a:t>
            </a:r>
            <a:r>
              <a:rPr lang="pl-PL" dirty="0" err="1"/>
              <a:t>Jeta</a:t>
            </a:r>
            <a:r>
              <a:rPr lang="pl-PL" dirty="0"/>
              <a:t>, odbiorcą była niemiecka linia Lufthansa, a maszyna była modelem 747-8.</a:t>
            </a:r>
          </a:p>
          <a:p>
            <a:r>
              <a:rPr lang="pl-PL" dirty="0"/>
              <a:t>Samolot powstał na zlecenie Pan Am który zamówił 789 sztuk.</a:t>
            </a:r>
          </a:p>
        </p:txBody>
      </p:sp>
      <p:pic>
        <p:nvPicPr>
          <p:cNvPr id="5" name="Obraz 4">
            <a:extLst>
              <a:ext uri="{FF2B5EF4-FFF2-40B4-BE49-F238E27FC236}">
                <a16:creationId xmlns:a16="http://schemas.microsoft.com/office/drawing/2014/main" id="{5DFBEBD4-C2BC-41D4-985D-532A3BA7B054}"/>
              </a:ext>
            </a:extLst>
          </p:cNvPr>
          <p:cNvPicPr>
            <a:picLocks noChangeAspect="1"/>
          </p:cNvPicPr>
          <p:nvPr/>
        </p:nvPicPr>
        <p:blipFill>
          <a:blip r:embed="rId2"/>
          <a:stretch>
            <a:fillRect/>
          </a:stretch>
        </p:blipFill>
        <p:spPr>
          <a:xfrm>
            <a:off x="8087293" y="595835"/>
            <a:ext cx="3959298" cy="2640825"/>
          </a:xfrm>
          <a:prstGeom prst="rect">
            <a:avLst/>
          </a:prstGeom>
        </p:spPr>
      </p:pic>
      <p:pic>
        <p:nvPicPr>
          <p:cNvPr id="6" name="Obraz 5">
            <a:extLst>
              <a:ext uri="{FF2B5EF4-FFF2-40B4-BE49-F238E27FC236}">
                <a16:creationId xmlns:a16="http://schemas.microsoft.com/office/drawing/2014/main" id="{2A111A4C-97E5-450C-980B-44A112E27B50}"/>
              </a:ext>
            </a:extLst>
          </p:cNvPr>
          <p:cNvPicPr>
            <a:picLocks noChangeAspect="1"/>
          </p:cNvPicPr>
          <p:nvPr/>
        </p:nvPicPr>
        <p:blipFill>
          <a:blip r:embed="rId3"/>
          <a:stretch>
            <a:fillRect/>
          </a:stretch>
        </p:blipFill>
        <p:spPr>
          <a:xfrm>
            <a:off x="8551674" y="3236660"/>
            <a:ext cx="3549446" cy="2764686"/>
          </a:xfrm>
          <a:prstGeom prst="rect">
            <a:avLst/>
          </a:prstGeom>
        </p:spPr>
      </p:pic>
      <p:pic>
        <p:nvPicPr>
          <p:cNvPr id="7" name="Obraz 6">
            <a:extLst>
              <a:ext uri="{FF2B5EF4-FFF2-40B4-BE49-F238E27FC236}">
                <a16:creationId xmlns:a16="http://schemas.microsoft.com/office/drawing/2014/main" id="{1F9147EB-B869-4544-963B-382A65EC6773}"/>
              </a:ext>
            </a:extLst>
          </p:cNvPr>
          <p:cNvPicPr>
            <a:picLocks noChangeAspect="1"/>
          </p:cNvPicPr>
          <p:nvPr/>
        </p:nvPicPr>
        <p:blipFill>
          <a:blip r:embed="rId4"/>
          <a:stretch>
            <a:fillRect/>
          </a:stretch>
        </p:blipFill>
        <p:spPr>
          <a:xfrm>
            <a:off x="6158809" y="4363477"/>
            <a:ext cx="2392865" cy="1794649"/>
          </a:xfrm>
          <a:prstGeom prst="rect">
            <a:avLst/>
          </a:prstGeom>
        </p:spPr>
      </p:pic>
    </p:spTree>
    <p:extLst>
      <p:ext uri="{BB962C8B-B14F-4D97-AF65-F5344CB8AC3E}">
        <p14:creationId xmlns:p14="http://schemas.microsoft.com/office/powerpoint/2010/main" val="3122965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7B82FC4-F1FE-4FA7-8371-EAAABD415400}"/>
              </a:ext>
            </a:extLst>
          </p:cNvPr>
          <p:cNvSpPr>
            <a:spLocks noGrp="1"/>
          </p:cNvSpPr>
          <p:nvPr>
            <p:ph type="title"/>
          </p:nvPr>
        </p:nvSpPr>
        <p:spPr/>
        <p:txBody>
          <a:bodyPr/>
          <a:lstStyle/>
          <a:p>
            <a:r>
              <a:rPr lang="pl-PL" dirty="0"/>
              <a:t>Początek samolotów</a:t>
            </a:r>
          </a:p>
        </p:txBody>
      </p:sp>
      <p:sp>
        <p:nvSpPr>
          <p:cNvPr id="3" name="Symbol zastępczy zawartości 2">
            <a:extLst>
              <a:ext uri="{FF2B5EF4-FFF2-40B4-BE49-F238E27FC236}">
                <a16:creationId xmlns:a16="http://schemas.microsoft.com/office/drawing/2014/main" id="{D44C2C65-C4D1-4B49-A3F6-116581E828B3}"/>
              </a:ext>
            </a:extLst>
          </p:cNvPr>
          <p:cNvSpPr>
            <a:spLocks noGrp="1"/>
          </p:cNvSpPr>
          <p:nvPr>
            <p:ph idx="1"/>
          </p:nvPr>
        </p:nvSpPr>
        <p:spPr>
          <a:xfrm>
            <a:off x="913795" y="1518407"/>
            <a:ext cx="5923233" cy="4272793"/>
          </a:xfrm>
        </p:spPr>
        <p:txBody>
          <a:bodyPr/>
          <a:lstStyle/>
          <a:p>
            <a:r>
              <a:rPr lang="pl-PL" dirty="0"/>
              <a:t>Samoloty powstały w 1903 roku kiedy bracia Wright do swojego szybowca przyczepili silnik spalinowy i zrobili swój 37 metrowy ,,skok’’ nad pustynią. Samolot nazywał się </a:t>
            </a:r>
            <a:r>
              <a:rPr lang="pl-PL" dirty="0" err="1"/>
              <a:t>Flyjer</a:t>
            </a:r>
            <a:r>
              <a:rPr lang="pl-PL" dirty="0"/>
              <a:t> 1.</a:t>
            </a:r>
          </a:p>
        </p:txBody>
      </p:sp>
      <p:pic>
        <p:nvPicPr>
          <p:cNvPr id="4" name="Obraz 3">
            <a:extLst>
              <a:ext uri="{FF2B5EF4-FFF2-40B4-BE49-F238E27FC236}">
                <a16:creationId xmlns:a16="http://schemas.microsoft.com/office/drawing/2014/main" id="{DF1A49D2-853C-4EBD-B127-2F9F9B6C731D}"/>
              </a:ext>
            </a:extLst>
          </p:cNvPr>
          <p:cNvPicPr>
            <a:picLocks noChangeAspect="1"/>
          </p:cNvPicPr>
          <p:nvPr/>
        </p:nvPicPr>
        <p:blipFill>
          <a:blip r:embed="rId2"/>
          <a:stretch>
            <a:fillRect/>
          </a:stretch>
        </p:blipFill>
        <p:spPr>
          <a:xfrm>
            <a:off x="6947621" y="1518407"/>
            <a:ext cx="5244379" cy="3130239"/>
          </a:xfrm>
          <a:prstGeom prst="rect">
            <a:avLst/>
          </a:prstGeom>
        </p:spPr>
      </p:pic>
      <p:sp>
        <p:nvSpPr>
          <p:cNvPr id="5" name="pole tekstowe 4">
            <a:extLst>
              <a:ext uri="{FF2B5EF4-FFF2-40B4-BE49-F238E27FC236}">
                <a16:creationId xmlns:a16="http://schemas.microsoft.com/office/drawing/2014/main" id="{5CE858E7-1923-4757-87BE-472C3F5D25BC}"/>
              </a:ext>
            </a:extLst>
          </p:cNvPr>
          <p:cNvSpPr txBox="1"/>
          <p:nvPr/>
        </p:nvSpPr>
        <p:spPr>
          <a:xfrm>
            <a:off x="6947621" y="4890782"/>
            <a:ext cx="5107359" cy="369332"/>
          </a:xfrm>
          <a:prstGeom prst="rect">
            <a:avLst/>
          </a:prstGeom>
          <a:noFill/>
        </p:spPr>
        <p:txBody>
          <a:bodyPr wrap="square" rtlCol="0">
            <a:spAutoFit/>
          </a:bodyPr>
          <a:lstStyle/>
          <a:p>
            <a:pPr algn="ctr"/>
            <a:r>
              <a:rPr lang="pl-PL" dirty="0"/>
              <a:t>Pierwszy samolot</a:t>
            </a:r>
          </a:p>
        </p:txBody>
      </p:sp>
    </p:spTree>
    <p:extLst>
      <p:ext uri="{BB962C8B-B14F-4D97-AF65-F5344CB8AC3E}">
        <p14:creationId xmlns:p14="http://schemas.microsoft.com/office/powerpoint/2010/main" val="3627453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772FF54-EA7C-4D61-80F0-E9100E9B3EE7}"/>
              </a:ext>
            </a:extLst>
          </p:cNvPr>
          <p:cNvSpPr txBox="1"/>
          <p:nvPr/>
        </p:nvSpPr>
        <p:spPr>
          <a:xfrm>
            <a:off x="3288484" y="142613"/>
            <a:ext cx="6090407" cy="369332"/>
          </a:xfrm>
          <a:prstGeom prst="rect">
            <a:avLst/>
          </a:prstGeom>
          <a:noFill/>
        </p:spPr>
        <p:txBody>
          <a:bodyPr wrap="square" lIns="91440" tIns="45720" rIns="91440" bIns="45720" rtlCol="0" anchor="t">
            <a:spAutoFit/>
          </a:bodyPr>
          <a:lstStyle/>
          <a:p>
            <a:pPr algn="ctr"/>
            <a:r>
              <a:rPr lang="pl-PL" dirty="0"/>
              <a:t>Katastrofa na Teneryfie </a:t>
            </a:r>
            <a:r>
              <a:rPr lang="pl-PL" dirty="0">
                <a:sym typeface="Wingdings" panose="05000000000000000000" pitchFamily="2" charset="2"/>
              </a:rPr>
              <a:t></a:t>
            </a:r>
            <a:endParaRPr lang="pl-PL" dirty="0"/>
          </a:p>
        </p:txBody>
      </p:sp>
      <p:sp>
        <p:nvSpPr>
          <p:cNvPr id="3" name="pole tekstowe 2">
            <a:extLst>
              <a:ext uri="{FF2B5EF4-FFF2-40B4-BE49-F238E27FC236}">
                <a16:creationId xmlns:a16="http://schemas.microsoft.com/office/drawing/2014/main" id="{745EE070-C5BE-4E33-A12F-B5722F940205}"/>
              </a:ext>
            </a:extLst>
          </p:cNvPr>
          <p:cNvSpPr txBox="1"/>
          <p:nvPr/>
        </p:nvSpPr>
        <p:spPr>
          <a:xfrm>
            <a:off x="302004" y="796953"/>
            <a:ext cx="6090407" cy="5355312"/>
          </a:xfrm>
          <a:prstGeom prst="rect">
            <a:avLst/>
          </a:prstGeom>
          <a:noFill/>
        </p:spPr>
        <p:txBody>
          <a:bodyPr wrap="square" rtlCol="0">
            <a:spAutoFit/>
          </a:bodyPr>
          <a:lstStyle/>
          <a:p>
            <a:r>
              <a:rPr lang="pl-PL" dirty="0"/>
              <a:t>Wszystko zaczęło się od alarmu bombowego na lotnisku Gran Canaria niedaleko Las Palmas, dokąd miały początkowo lecieć obie maszyny. W obu maszynach byli turyści lecący na wypoczynek na wyspach. O 12:30 zdecydowano, że wszystkie loty zostaną chwilowo przekierowane na Teneryfę. KLM wylądował o 13:38, </a:t>
            </a:r>
            <a:r>
              <a:rPr lang="pl-PL" dirty="0" err="1"/>
              <a:t>PanAm</a:t>
            </a:r>
            <a:r>
              <a:rPr lang="pl-PL" dirty="0"/>
              <a:t> o 14:15. Lotnisko w Los </a:t>
            </a:r>
            <a:r>
              <a:rPr lang="pl-PL" dirty="0" err="1"/>
              <a:t>Rodeos</a:t>
            </a:r>
            <a:r>
              <a:rPr lang="pl-PL" dirty="0"/>
              <a:t> było małe i nieprzystosowane do przyjęcia pięciu samolotów (w tym dwóch Boeingów 747). Dodatkowo była to niedziela i tylko dwóch kontrolerów na służbie musiało poradzić sobie z problemami. Na lotnisku miała ponadto miejsce awaria świateł pasa, a lotnisko nie dysponowało radarem do obserwacji samolotów na ziemi ani samochodami „</a:t>
            </a:r>
            <a:r>
              <a:rPr lang="pl-PL" dirty="0" err="1"/>
              <a:t>Follow</a:t>
            </a:r>
            <a:r>
              <a:rPr lang="pl-PL" dirty="0"/>
              <a:t> me” (ang. Podążaj za mną) do pokazywania prawidłowej drogi kołującym samolotom. Dlatego też w warunkach ograniczonej widoczności kontrolerzy musieli się opierać tylko na meldunkach załóg samolotów o ich położeniu na płycie, a załogi te mogły pomylić drogę. I samoloty się zderzyły, zginęły 583 osoby a przeżyło 61.</a:t>
            </a:r>
          </a:p>
        </p:txBody>
      </p:sp>
      <p:pic>
        <p:nvPicPr>
          <p:cNvPr id="4" name="Obraz 3">
            <a:extLst>
              <a:ext uri="{FF2B5EF4-FFF2-40B4-BE49-F238E27FC236}">
                <a16:creationId xmlns:a16="http://schemas.microsoft.com/office/drawing/2014/main" id="{E875588B-03F8-42A3-B8B4-FEDF29DC5BA9}"/>
              </a:ext>
            </a:extLst>
          </p:cNvPr>
          <p:cNvPicPr>
            <a:picLocks noChangeAspect="1"/>
          </p:cNvPicPr>
          <p:nvPr/>
        </p:nvPicPr>
        <p:blipFill>
          <a:blip r:embed="rId2"/>
          <a:stretch>
            <a:fillRect/>
          </a:stretch>
        </p:blipFill>
        <p:spPr>
          <a:xfrm>
            <a:off x="6007693" y="595485"/>
            <a:ext cx="6184307" cy="1582523"/>
          </a:xfrm>
          <a:prstGeom prst="rect">
            <a:avLst/>
          </a:prstGeom>
        </p:spPr>
      </p:pic>
      <p:sp>
        <p:nvSpPr>
          <p:cNvPr id="5" name="pole tekstowe 4">
            <a:extLst>
              <a:ext uri="{FF2B5EF4-FFF2-40B4-BE49-F238E27FC236}">
                <a16:creationId xmlns:a16="http://schemas.microsoft.com/office/drawing/2014/main" id="{900B8774-E55B-4F9A-9606-D81A5D90277F}"/>
              </a:ext>
            </a:extLst>
          </p:cNvPr>
          <p:cNvSpPr txBox="1"/>
          <p:nvPr/>
        </p:nvSpPr>
        <p:spPr>
          <a:xfrm>
            <a:off x="6238430" y="2435551"/>
            <a:ext cx="5717136" cy="646331"/>
          </a:xfrm>
          <a:prstGeom prst="rect">
            <a:avLst/>
          </a:prstGeom>
          <a:noFill/>
        </p:spPr>
        <p:txBody>
          <a:bodyPr wrap="square" rtlCol="0">
            <a:spAutoFit/>
          </a:bodyPr>
          <a:lstStyle/>
          <a:p>
            <a:r>
              <a:rPr lang="pl-PL" dirty="0" err="1"/>
              <a:t>Cie</a:t>
            </a:r>
            <a:r>
              <a:rPr lang="pl-PL" dirty="0"/>
              <a:t>. Niebieski Pan Am</a:t>
            </a:r>
          </a:p>
          <a:p>
            <a:r>
              <a:rPr lang="pl-PL" dirty="0"/>
              <a:t>Jasno niebieski KLM</a:t>
            </a:r>
          </a:p>
        </p:txBody>
      </p:sp>
      <p:pic>
        <p:nvPicPr>
          <p:cNvPr id="6" name="Obraz 5">
            <a:extLst>
              <a:ext uri="{FF2B5EF4-FFF2-40B4-BE49-F238E27FC236}">
                <a16:creationId xmlns:a16="http://schemas.microsoft.com/office/drawing/2014/main" id="{B0986624-7361-4B6D-B255-D290B33C8163}"/>
              </a:ext>
            </a:extLst>
          </p:cNvPr>
          <p:cNvPicPr>
            <a:picLocks noChangeAspect="1"/>
          </p:cNvPicPr>
          <p:nvPr/>
        </p:nvPicPr>
        <p:blipFill>
          <a:blip r:embed="rId3"/>
          <a:stretch>
            <a:fillRect/>
          </a:stretch>
        </p:blipFill>
        <p:spPr>
          <a:xfrm>
            <a:off x="6460620" y="3081882"/>
            <a:ext cx="5272755" cy="2451831"/>
          </a:xfrm>
          <a:prstGeom prst="rect">
            <a:avLst/>
          </a:prstGeom>
        </p:spPr>
      </p:pic>
    </p:spTree>
    <p:extLst>
      <p:ext uri="{BB962C8B-B14F-4D97-AF65-F5344CB8AC3E}">
        <p14:creationId xmlns:p14="http://schemas.microsoft.com/office/powerpoint/2010/main" val="2351733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59A6199-0532-459F-91A9-AB9DAC722536}"/>
              </a:ext>
            </a:extLst>
          </p:cNvPr>
          <p:cNvSpPr txBox="1"/>
          <p:nvPr/>
        </p:nvSpPr>
        <p:spPr>
          <a:xfrm>
            <a:off x="3750179" y="136733"/>
            <a:ext cx="4691641" cy="369332"/>
          </a:xfrm>
          <a:prstGeom prst="rect">
            <a:avLst/>
          </a:prstGeom>
          <a:noFill/>
        </p:spPr>
        <p:txBody>
          <a:bodyPr wrap="square" rtlCol="0">
            <a:spAutoFit/>
          </a:bodyPr>
          <a:lstStyle/>
          <a:p>
            <a:pPr algn="ctr"/>
            <a:r>
              <a:rPr lang="pl-PL" dirty="0"/>
              <a:t>Rozmowy załóg</a:t>
            </a:r>
          </a:p>
        </p:txBody>
      </p:sp>
      <p:sp>
        <p:nvSpPr>
          <p:cNvPr id="3" name="pole tekstowe 2">
            <a:extLst>
              <a:ext uri="{FF2B5EF4-FFF2-40B4-BE49-F238E27FC236}">
                <a16:creationId xmlns:a16="http://schemas.microsoft.com/office/drawing/2014/main" id="{7813E5F1-F800-4554-A4A0-8C248797B323}"/>
              </a:ext>
            </a:extLst>
          </p:cNvPr>
          <p:cNvSpPr txBox="1"/>
          <p:nvPr/>
        </p:nvSpPr>
        <p:spPr>
          <a:xfrm>
            <a:off x="188007" y="675118"/>
            <a:ext cx="11665010" cy="6370975"/>
          </a:xfrm>
          <a:prstGeom prst="rect">
            <a:avLst/>
          </a:prstGeom>
          <a:noFill/>
        </p:spPr>
        <p:txBody>
          <a:bodyPr wrap="square" rtlCol="0">
            <a:spAutoFit/>
          </a:bodyPr>
          <a:lstStyle/>
          <a:p>
            <a:r>
              <a:rPr lang="pl-PL" sz="1200" dirty="0"/>
              <a:t>[Piloci z KLM-u ukończyli karty kontrolne. KLM 4805 znajduje się na końcu pasa startowego, w pozycji startowej.] 17:05:41.5</a:t>
            </a:r>
          </a:p>
          <a:p>
            <a:r>
              <a:rPr lang="pl-PL" sz="1200" dirty="0"/>
              <a:t>KLM – DRUGI PILOT: Chwileczkę, nie mamy zgody wieży. [Jest to reakcja i próba powstrzymania kapitana KLM-u przed dodawaniem mocy do silników.]</a:t>
            </a:r>
          </a:p>
          <a:p>
            <a:r>
              <a:rPr lang="pl-PL" sz="1200" dirty="0"/>
              <a:t>KLM – KAPITAN: Nie, wiem o tym. Śmiało, pytaj.</a:t>
            </a:r>
          </a:p>
          <a:p>
            <a:r>
              <a:rPr lang="pl-PL" sz="1200" dirty="0"/>
              <a:t>17:05:44.6 – 1705:50.8</a:t>
            </a:r>
          </a:p>
          <a:p>
            <a:r>
              <a:rPr lang="pl-PL" sz="1200" dirty="0"/>
              <a:t>KLM (RADIO); KLM 4805 jest gotowy na start. Czekamy na zgodę wieży.</a:t>
            </a:r>
          </a:p>
          <a:p>
            <a:r>
              <a:rPr lang="pl-PL" sz="1200" dirty="0"/>
              <a:t>17:05:53.4 – 1706:08.1</a:t>
            </a:r>
          </a:p>
          <a:p>
            <a:r>
              <a:rPr lang="pl-PL" sz="1200" dirty="0"/>
              <a:t>WIEŻA W TENERYFIE: KLM 8705 [sic], macie zgodę do radiolatarni Papa, wznoście i utrzymujcie poziom lotu 90, następnie w prawo po starcie z kursem 40, dopóki nie przechwycicie sygnału 325 z VOR Las Palmas.</a:t>
            </a:r>
          </a:p>
          <a:p>
            <a:r>
              <a:rPr lang="pl-PL" sz="1200" dirty="0"/>
              <a:t>17:06:07.4</a:t>
            </a:r>
          </a:p>
          <a:p>
            <a:r>
              <a:rPr lang="pl-PL" sz="1200" dirty="0"/>
              <a:t>KLM – KAPITAN: Tak.</a:t>
            </a:r>
          </a:p>
          <a:p>
            <a:r>
              <a:rPr lang="pl-PL" sz="1200" dirty="0"/>
              <a:t>17:06:09.6 – 1706:17.8</a:t>
            </a:r>
          </a:p>
          <a:p>
            <a:r>
              <a:rPr lang="pl-PL" sz="1200" dirty="0"/>
              <a:t>KLM (RADIO): Przyjąłem, mamy zgodę do radiolatarni Papa, poziom lotu 90, do przechwycenia 325, właśnie startujemy. [we </a:t>
            </a:r>
            <a:r>
              <a:rPr lang="pl-PL" sz="1200" dirty="0" err="1"/>
              <a:t>are</a:t>
            </a:r>
            <a:r>
              <a:rPr lang="pl-PL" sz="1200" dirty="0"/>
              <a:t> </a:t>
            </a:r>
            <a:r>
              <a:rPr lang="pl-PL" sz="1200" dirty="0" err="1"/>
              <a:t>taking</a:t>
            </a:r>
            <a:r>
              <a:rPr lang="pl-PL" sz="1200" dirty="0"/>
              <a:t> off – wieża mogła to zrozumieć jako – we </a:t>
            </a:r>
            <a:r>
              <a:rPr lang="pl-PL" sz="1200" dirty="0" err="1"/>
              <a:t>are</a:t>
            </a:r>
            <a:r>
              <a:rPr lang="pl-PL" sz="1200" dirty="0"/>
              <a:t> </a:t>
            </a:r>
            <a:r>
              <a:rPr lang="pl-PL" sz="1200" dirty="0" err="1"/>
              <a:t>at</a:t>
            </a:r>
            <a:r>
              <a:rPr lang="pl-PL" sz="1200" dirty="0"/>
              <a:t> </a:t>
            </a:r>
            <a:r>
              <a:rPr lang="pl-PL" sz="1200" dirty="0" err="1"/>
              <a:t>take</a:t>
            </a:r>
            <a:r>
              <a:rPr lang="pl-PL" sz="1200" dirty="0"/>
              <a:t> off – jesteśmy na stanowisku do startu]</a:t>
            </a:r>
          </a:p>
          <a:p>
            <a:r>
              <a:rPr lang="pl-PL" sz="1200" dirty="0"/>
              <a:t>17:06:11.1</a:t>
            </a:r>
          </a:p>
          <a:p>
            <a:r>
              <a:rPr lang="pl-PL" sz="1200" dirty="0"/>
              <a:t>[KLM wypuszcza hamulce.]</a:t>
            </a:r>
          </a:p>
          <a:p>
            <a:r>
              <a:rPr lang="pl-PL" sz="1200" dirty="0"/>
              <a:t>17:06:12.3</a:t>
            </a:r>
          </a:p>
          <a:p>
            <a:r>
              <a:rPr lang="pl-PL" sz="1200" dirty="0"/>
              <a:t>KLM – KAPITAN: We </a:t>
            </a:r>
            <a:r>
              <a:rPr lang="pl-PL" sz="1200" dirty="0" err="1"/>
              <a:t>gaan</a:t>
            </a:r>
            <a:r>
              <a:rPr lang="pl-PL" sz="1200" dirty="0"/>
              <a:t> ... </a:t>
            </a:r>
            <a:r>
              <a:rPr lang="pl-PL" sz="1200" dirty="0" err="1"/>
              <a:t>check</a:t>
            </a:r>
            <a:r>
              <a:rPr lang="pl-PL" sz="1200" dirty="0"/>
              <a:t> </a:t>
            </a:r>
            <a:r>
              <a:rPr lang="pl-PL" sz="1200" dirty="0" err="1"/>
              <a:t>thrust</a:t>
            </a:r>
            <a:r>
              <a:rPr lang="pl-PL" sz="1200" dirty="0"/>
              <a:t>. [Ruszamy... sprawdź ciąg].</a:t>
            </a:r>
          </a:p>
          <a:p>
            <a:r>
              <a:rPr lang="pl-PL" sz="1200" dirty="0"/>
              <a:t>17:06:14.0</a:t>
            </a:r>
          </a:p>
          <a:p>
            <a:r>
              <a:rPr lang="pl-PL" sz="1200" dirty="0"/>
              <a:t>[W kokpicie KLM-u słychać odgłos nabrzmiewania mocy silników]</a:t>
            </a:r>
          </a:p>
          <a:p>
            <a:r>
              <a:rPr lang="pl-PL" sz="1200" dirty="0"/>
              <a:t>17:06:18.2 – 1706:21.2</a:t>
            </a:r>
          </a:p>
          <a:p>
            <a:r>
              <a:rPr lang="pl-PL" sz="1200" dirty="0"/>
              <a:t>WIEŻA W TENERYFIE: OK.... czekajcie na start, wezwę was. [Załoga KLM-u słyszy tylko początek tej wypowiedzi z powodu interferencji w transmisjach radiowych.]</a:t>
            </a:r>
          </a:p>
          <a:p>
            <a:r>
              <a:rPr lang="pl-PL" sz="1200" dirty="0"/>
              <a:t>17:06:19.3</a:t>
            </a:r>
          </a:p>
          <a:p>
            <a:r>
              <a:rPr lang="pl-PL" sz="1200" dirty="0"/>
              <a:t>PAN AM (RADIO): Nie! [Załoga KLM-u nie słyszy tej wypowiedzi z powodu interferencji w transmisjach radiowych.]</a:t>
            </a:r>
          </a:p>
          <a:p>
            <a:r>
              <a:rPr lang="pl-PL" sz="1200" dirty="0"/>
              <a:t>17:06:20.3</a:t>
            </a:r>
          </a:p>
          <a:p>
            <a:r>
              <a:rPr lang="pl-PL" sz="1200" dirty="0"/>
              <a:t>PAN AM (RADIO): Ale my dalej kołujemy po pasie, </a:t>
            </a:r>
            <a:r>
              <a:rPr lang="pl-PL" sz="1200" dirty="0" err="1"/>
              <a:t>Clipper</a:t>
            </a:r>
            <a:r>
              <a:rPr lang="pl-PL" sz="1200" dirty="0"/>
              <a:t> 1736. [Załoga KLM-u nie słyszy tej wypowiedzi z powodu interferencji w transmisjach radiowych.]</a:t>
            </a:r>
          </a:p>
          <a:p>
            <a:r>
              <a:rPr lang="pl-PL" sz="1200" dirty="0"/>
              <a:t>17:06:25.5</a:t>
            </a:r>
          </a:p>
          <a:p>
            <a:r>
              <a:rPr lang="pl-PL" sz="1200" dirty="0"/>
              <a:t>WIEŻA W TENERYFIE: Papa </a:t>
            </a:r>
            <a:r>
              <a:rPr lang="pl-PL" sz="1200" dirty="0" err="1"/>
              <a:t>Alpha</a:t>
            </a:r>
            <a:r>
              <a:rPr lang="pl-PL" sz="1200" dirty="0"/>
              <a:t> 1736, zgłoś się po opuszczeniu pasa.</a:t>
            </a:r>
          </a:p>
          <a:p>
            <a:r>
              <a:rPr lang="pl-PL" sz="1200" dirty="0"/>
              <a:t>17:06:29.6</a:t>
            </a:r>
          </a:p>
          <a:p>
            <a:r>
              <a:rPr lang="pl-PL" sz="1200" dirty="0"/>
              <a:t>PAN AM (RADIO): OK, zgłosimy po opuszczeniu pasa.</a:t>
            </a:r>
          </a:p>
          <a:p>
            <a:r>
              <a:rPr lang="pl-PL" sz="1200" dirty="0"/>
              <a:t>17:06:31.7</a:t>
            </a:r>
          </a:p>
          <a:p>
            <a:r>
              <a:rPr lang="pl-PL" sz="1200" dirty="0"/>
              <a:t>WIEŻA W TENERYFIE: Dziękuję.</a:t>
            </a:r>
          </a:p>
          <a:p>
            <a:r>
              <a:rPr lang="pl-PL" sz="1200" dirty="0"/>
              <a:t>17:06:xx.x</a:t>
            </a:r>
          </a:p>
          <a:p>
            <a:r>
              <a:rPr lang="pl-PL" sz="1200" dirty="0"/>
              <a:t>PAN AM – KAPITAN: Wynośmy się stąd.</a:t>
            </a:r>
          </a:p>
          <a:p>
            <a:endParaRPr lang="pl-PL" sz="1200" dirty="0"/>
          </a:p>
        </p:txBody>
      </p:sp>
    </p:spTree>
    <p:extLst>
      <p:ext uri="{BB962C8B-B14F-4D97-AF65-F5344CB8AC3E}">
        <p14:creationId xmlns:p14="http://schemas.microsoft.com/office/powerpoint/2010/main" val="3334526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C7995D3-5498-4AE5-B936-F08FC7EF5F2C}"/>
              </a:ext>
            </a:extLst>
          </p:cNvPr>
          <p:cNvSpPr txBox="1"/>
          <p:nvPr/>
        </p:nvSpPr>
        <p:spPr>
          <a:xfrm>
            <a:off x="192947" y="318782"/>
            <a:ext cx="11845255" cy="3785652"/>
          </a:xfrm>
          <a:prstGeom prst="rect">
            <a:avLst/>
          </a:prstGeom>
          <a:noFill/>
        </p:spPr>
        <p:txBody>
          <a:bodyPr wrap="square" rtlCol="0">
            <a:spAutoFit/>
          </a:bodyPr>
          <a:lstStyle/>
          <a:p>
            <a:r>
              <a:rPr lang="pl-PL" sz="1200" dirty="0"/>
              <a:t>17:06:xx.x</a:t>
            </a:r>
          </a:p>
          <a:p>
            <a:r>
              <a:rPr lang="pl-PL" sz="1200" dirty="0"/>
              <a:t>PAN AM – DRUGI PILOT: Tak, on jest niespokojny?</a:t>
            </a:r>
          </a:p>
          <a:p>
            <a:r>
              <a:rPr lang="pl-PL" sz="1200" dirty="0"/>
              <a:t>17:06:xx.x</a:t>
            </a:r>
          </a:p>
          <a:p>
            <a:r>
              <a:rPr lang="pl-PL" sz="1200" dirty="0"/>
              <a:t>PAN AM – INŻYNIER POKŁADOWY: Po tym, jak trzymał nas tu cały czas, teraz mu się śpieszy.</a:t>
            </a:r>
          </a:p>
          <a:p>
            <a:r>
              <a:rPr lang="pl-PL" sz="1200" dirty="0"/>
              <a:t>17:06:32.4</a:t>
            </a:r>
          </a:p>
          <a:p>
            <a:r>
              <a:rPr lang="pl-PL" sz="1200" dirty="0"/>
              <a:t>KLM – INŻYNIER POKŁADOWY: </a:t>
            </a:r>
            <a:r>
              <a:rPr lang="pl-PL" sz="1200" dirty="0" err="1"/>
              <a:t>Is</a:t>
            </a:r>
            <a:r>
              <a:rPr lang="pl-PL" sz="1200" dirty="0"/>
              <a:t> </a:t>
            </a:r>
            <a:r>
              <a:rPr lang="pl-PL" sz="1200" dirty="0" err="1"/>
              <a:t>hij</a:t>
            </a:r>
            <a:r>
              <a:rPr lang="pl-PL" sz="1200" dirty="0"/>
              <a:t> er </a:t>
            </a:r>
            <a:r>
              <a:rPr lang="pl-PL" sz="1200" dirty="0" err="1"/>
              <a:t>niet</a:t>
            </a:r>
            <a:r>
              <a:rPr lang="pl-PL" sz="1200" dirty="0"/>
              <a:t> </a:t>
            </a:r>
            <a:r>
              <a:rPr lang="pl-PL" sz="1200" dirty="0" err="1"/>
              <a:t>af</a:t>
            </a:r>
            <a:r>
              <a:rPr lang="pl-PL" sz="1200" dirty="0"/>
              <a:t> dan? [Czyli nie opuścił pasa?]</a:t>
            </a:r>
          </a:p>
          <a:p>
            <a:r>
              <a:rPr lang="pl-PL" sz="1200" dirty="0"/>
              <a:t>17:06:34.1</a:t>
            </a:r>
          </a:p>
          <a:p>
            <a:r>
              <a:rPr lang="pl-PL" sz="1200" dirty="0"/>
              <a:t>KLM – KAPITAN: Wat </a:t>
            </a:r>
            <a:r>
              <a:rPr lang="pl-PL" sz="1200" dirty="0" err="1"/>
              <a:t>zeg</a:t>
            </a:r>
            <a:r>
              <a:rPr lang="pl-PL" sz="1200" dirty="0"/>
              <a:t> je? [Co mówiłeś?]</a:t>
            </a:r>
          </a:p>
          <a:p>
            <a:r>
              <a:rPr lang="pl-PL" sz="1200" dirty="0"/>
              <a:t>17:06:34.7</a:t>
            </a:r>
          </a:p>
          <a:p>
            <a:r>
              <a:rPr lang="pl-PL" sz="1200" dirty="0"/>
              <a:t>KLM – INŻYNIER: </a:t>
            </a:r>
            <a:r>
              <a:rPr lang="pl-PL" sz="1200" dirty="0" err="1"/>
              <a:t>Is</a:t>
            </a:r>
            <a:r>
              <a:rPr lang="pl-PL" sz="1200" dirty="0"/>
              <a:t> </a:t>
            </a:r>
            <a:r>
              <a:rPr lang="pl-PL" sz="1200" dirty="0" err="1"/>
              <a:t>hij</a:t>
            </a:r>
            <a:r>
              <a:rPr lang="pl-PL" sz="1200" dirty="0"/>
              <a:t> er </a:t>
            </a:r>
            <a:r>
              <a:rPr lang="pl-PL" sz="1200" dirty="0" err="1"/>
              <a:t>niet</a:t>
            </a:r>
            <a:r>
              <a:rPr lang="pl-PL" sz="1200" dirty="0"/>
              <a:t> </a:t>
            </a:r>
            <a:r>
              <a:rPr lang="pl-PL" sz="1200" dirty="0" err="1"/>
              <a:t>af</a:t>
            </a:r>
            <a:r>
              <a:rPr lang="pl-PL" sz="1200" dirty="0"/>
              <a:t>, </a:t>
            </a:r>
            <a:r>
              <a:rPr lang="pl-PL" sz="1200" dirty="0" err="1"/>
              <a:t>die</a:t>
            </a:r>
            <a:r>
              <a:rPr lang="pl-PL" sz="1200" dirty="0"/>
              <a:t> Pan American? [Pan American opuścił pas czy nie?]</a:t>
            </a:r>
          </a:p>
          <a:p>
            <a:r>
              <a:rPr lang="pl-PL" sz="1200" dirty="0"/>
              <a:t>17:06:35.7</a:t>
            </a:r>
          </a:p>
          <a:p>
            <a:r>
              <a:rPr lang="pl-PL" sz="1200" dirty="0"/>
              <a:t>KLM – KAPITAN: </a:t>
            </a:r>
            <a:r>
              <a:rPr lang="pl-PL" sz="1200" dirty="0" err="1"/>
              <a:t>Jawel</a:t>
            </a:r>
            <a:r>
              <a:rPr lang="pl-PL" sz="1200" dirty="0"/>
              <a:t>. [z naciskiem – Tak, oczywiście.]</a:t>
            </a:r>
          </a:p>
          <a:p>
            <a:r>
              <a:rPr lang="pl-PL" sz="1200" dirty="0"/>
              <a:t>17:06:40.5</a:t>
            </a:r>
          </a:p>
          <a:p>
            <a:r>
              <a:rPr lang="pl-PL" sz="1200" dirty="0"/>
              <a:t>[Kapitan Pan Am-u widzi światła lądowania KLM-u z odległości ok. 700 m]</a:t>
            </a:r>
          </a:p>
          <a:p>
            <a:r>
              <a:rPr lang="pl-PL" sz="1200" dirty="0"/>
              <a:t>PAN AM – KAPITAN: Tam jest... patrzcie, ten pędzi na nas!</a:t>
            </a:r>
          </a:p>
          <a:p>
            <a:r>
              <a:rPr lang="pl-PL" sz="1200" dirty="0"/>
              <a:t>PAN AM – DRUGI PILOT: Uciekać! Uciekać! Uciekać!</a:t>
            </a:r>
          </a:p>
          <a:p>
            <a:r>
              <a:rPr lang="pl-PL" sz="1200" dirty="0"/>
              <a:t>17:06:44.0</a:t>
            </a:r>
          </a:p>
          <a:p>
            <a:r>
              <a:rPr lang="pl-PL" sz="1200" dirty="0"/>
              <a:t>[KLM 4805 unosi nos.]</a:t>
            </a:r>
          </a:p>
          <a:p>
            <a:r>
              <a:rPr lang="pl-PL" sz="1200" dirty="0"/>
              <a:t>17:06:50</a:t>
            </a:r>
          </a:p>
          <a:p>
            <a:r>
              <a:rPr lang="pl-PL" sz="1200" dirty="0"/>
              <a:t>[Zderzenie]</a:t>
            </a:r>
          </a:p>
        </p:txBody>
      </p:sp>
    </p:spTree>
    <p:extLst>
      <p:ext uri="{BB962C8B-B14F-4D97-AF65-F5344CB8AC3E}">
        <p14:creationId xmlns:p14="http://schemas.microsoft.com/office/powerpoint/2010/main" val="4006166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9B805F7-CC90-418D-B26C-D078786CF159}"/>
              </a:ext>
            </a:extLst>
          </p:cNvPr>
          <p:cNvSpPr txBox="1"/>
          <p:nvPr/>
        </p:nvSpPr>
        <p:spPr>
          <a:xfrm>
            <a:off x="3956807" y="369115"/>
            <a:ext cx="4278386" cy="369332"/>
          </a:xfrm>
          <a:prstGeom prst="rect">
            <a:avLst/>
          </a:prstGeom>
          <a:noFill/>
        </p:spPr>
        <p:txBody>
          <a:bodyPr wrap="square" rtlCol="0">
            <a:spAutoFit/>
          </a:bodyPr>
          <a:lstStyle/>
          <a:p>
            <a:pPr algn="ctr"/>
            <a:r>
              <a:rPr lang="pl-PL" dirty="0"/>
              <a:t>Concorde-cud techniki</a:t>
            </a:r>
          </a:p>
        </p:txBody>
      </p:sp>
      <p:sp>
        <p:nvSpPr>
          <p:cNvPr id="3" name="pole tekstowe 2">
            <a:extLst>
              <a:ext uri="{FF2B5EF4-FFF2-40B4-BE49-F238E27FC236}">
                <a16:creationId xmlns:a16="http://schemas.microsoft.com/office/drawing/2014/main" id="{80135622-6F42-42F9-B8E0-92EB7175984B}"/>
              </a:ext>
            </a:extLst>
          </p:cNvPr>
          <p:cNvSpPr txBox="1"/>
          <p:nvPr/>
        </p:nvSpPr>
        <p:spPr>
          <a:xfrm>
            <a:off x="142613" y="989901"/>
            <a:ext cx="5259897" cy="5909310"/>
          </a:xfrm>
          <a:prstGeom prst="rect">
            <a:avLst/>
          </a:prstGeom>
          <a:noFill/>
        </p:spPr>
        <p:txBody>
          <a:bodyPr wrap="square" rtlCol="0">
            <a:spAutoFit/>
          </a:bodyPr>
          <a:lstStyle/>
          <a:p>
            <a:r>
              <a:rPr lang="pl-PL" sz="1400" dirty="0"/>
              <a:t>Concorde to naddźwiękowy samolot pasażerski o napędzie turboodrzutowym, realizacja idei transportu naddźwiękowego. Powstał jako produkt międzynarodowego porozumienia między Francją i Wielką Brytanią przy udziale państwowych konsorcjów lotniczych </a:t>
            </a:r>
            <a:r>
              <a:rPr lang="pl-PL" sz="1400" dirty="0" err="1"/>
              <a:t>Aérospatiale</a:t>
            </a:r>
            <a:r>
              <a:rPr lang="pl-PL" sz="1400" dirty="0"/>
              <a:t> i British Aircraft Corporation. Jego pierwszy oblot odbył się w 1969 roku, a siedem lat później miało miejsce wprowadzenie do służby trwającej 27 lat. </a:t>
            </a:r>
            <a:r>
              <a:rPr lang="pl-PL" sz="1400" dirty="0" err="1"/>
              <a:t>Drógi</a:t>
            </a:r>
            <a:r>
              <a:rPr lang="pl-PL" sz="1400" dirty="0"/>
              <a:t> naddźwiękowy pasażerski odrzutowiec świata zbudowany na świecie po Tu-144. Głównymi trasami samolotów Concorde były loty transatlantyckie z londyńskiego Heathrow (linie British Airways) oraz paryskiego portu Charles’a de Gaulle’a (</a:t>
            </a:r>
            <a:r>
              <a:rPr lang="pl-PL" sz="1400" dirty="0" err="1"/>
              <a:t>Air</a:t>
            </a:r>
            <a:r>
              <a:rPr lang="pl-PL" sz="1400" dirty="0"/>
              <a:t> France) na lotniska JFK w Nowym Jorku i Dulles w Waszyngtonie przy rekordowych prędkościach i czasie o połowę krótszym od samolotów poddźwiękowych. Istotną porażkę ekonomicznej strony projektu stanowi wyprodukowanie jedynie 20 egzemplarzy samolotu. Flota początkowo była własnością rządów Wielkiej Brytanii i Francji, jednak rosnące straty wymusiły na obydwu operatorach odkupienie wszystkich użytkowanych maszyn. W wyniku jedynej w historii projektu katastrofy z 25 lipca 2000 roku, ekonomicznych skutków zamachu terrorystycznego z 11 września 2001 roku oraz innych pomniejszych czynników, 24 października 2003 roku loty rejsowe tych samolotów zostały przerwane. Ostatni lot Concorde’a odbył się 26 listopada 2003 roku. Nazwa Concorde odzwierciedla zawartą między obydwoma państwami umowę i w bezpośrednim tłumaczeniu oznacza zgodę. Samolot jest współcześnie uważany przez wiele osób za ikonę lotnictwa</a:t>
            </a:r>
          </a:p>
        </p:txBody>
      </p:sp>
      <p:pic>
        <p:nvPicPr>
          <p:cNvPr id="4" name="Obraz 3">
            <a:extLst>
              <a:ext uri="{FF2B5EF4-FFF2-40B4-BE49-F238E27FC236}">
                <a16:creationId xmlns:a16="http://schemas.microsoft.com/office/drawing/2014/main" id="{73B697D2-5E7B-480C-BA7D-4E90E8039F34}"/>
              </a:ext>
            </a:extLst>
          </p:cNvPr>
          <p:cNvPicPr>
            <a:picLocks noChangeAspect="1"/>
          </p:cNvPicPr>
          <p:nvPr/>
        </p:nvPicPr>
        <p:blipFill>
          <a:blip r:embed="rId2"/>
          <a:stretch>
            <a:fillRect/>
          </a:stretch>
        </p:blipFill>
        <p:spPr>
          <a:xfrm>
            <a:off x="9410907" y="2348023"/>
            <a:ext cx="2781093" cy="2122756"/>
          </a:xfrm>
          <a:prstGeom prst="rect">
            <a:avLst/>
          </a:prstGeom>
        </p:spPr>
      </p:pic>
      <p:pic>
        <p:nvPicPr>
          <p:cNvPr id="5" name="Obraz 4">
            <a:extLst>
              <a:ext uri="{FF2B5EF4-FFF2-40B4-BE49-F238E27FC236}">
                <a16:creationId xmlns:a16="http://schemas.microsoft.com/office/drawing/2014/main" id="{BE57895C-341A-4C6C-A195-FFBDE6CD361F}"/>
              </a:ext>
            </a:extLst>
          </p:cNvPr>
          <p:cNvPicPr>
            <a:picLocks noChangeAspect="1"/>
          </p:cNvPicPr>
          <p:nvPr/>
        </p:nvPicPr>
        <p:blipFill>
          <a:blip r:embed="rId3"/>
          <a:stretch>
            <a:fillRect/>
          </a:stretch>
        </p:blipFill>
        <p:spPr>
          <a:xfrm>
            <a:off x="9352184" y="4470779"/>
            <a:ext cx="2839816" cy="2387221"/>
          </a:xfrm>
          <a:prstGeom prst="rect">
            <a:avLst/>
          </a:prstGeom>
        </p:spPr>
      </p:pic>
      <p:pic>
        <p:nvPicPr>
          <p:cNvPr id="6" name="Obraz 5">
            <a:extLst>
              <a:ext uri="{FF2B5EF4-FFF2-40B4-BE49-F238E27FC236}">
                <a16:creationId xmlns:a16="http://schemas.microsoft.com/office/drawing/2014/main" id="{E8A187DF-640C-4A4B-8968-DA5C81E7530D}"/>
              </a:ext>
            </a:extLst>
          </p:cNvPr>
          <p:cNvPicPr>
            <a:picLocks noChangeAspect="1"/>
          </p:cNvPicPr>
          <p:nvPr/>
        </p:nvPicPr>
        <p:blipFill>
          <a:blip r:embed="rId4"/>
          <a:stretch>
            <a:fillRect/>
          </a:stretch>
        </p:blipFill>
        <p:spPr>
          <a:xfrm>
            <a:off x="9361659" y="225267"/>
            <a:ext cx="2830342" cy="2122756"/>
          </a:xfrm>
          <a:prstGeom prst="rect">
            <a:avLst/>
          </a:prstGeom>
        </p:spPr>
      </p:pic>
      <p:pic>
        <p:nvPicPr>
          <p:cNvPr id="7" name="Obraz 6">
            <a:extLst>
              <a:ext uri="{FF2B5EF4-FFF2-40B4-BE49-F238E27FC236}">
                <a16:creationId xmlns:a16="http://schemas.microsoft.com/office/drawing/2014/main" id="{997532DA-C7D7-42F4-BEFA-1BA1FF487C05}"/>
              </a:ext>
            </a:extLst>
          </p:cNvPr>
          <p:cNvPicPr>
            <a:picLocks noChangeAspect="1"/>
          </p:cNvPicPr>
          <p:nvPr/>
        </p:nvPicPr>
        <p:blipFill>
          <a:blip r:embed="rId5"/>
          <a:stretch>
            <a:fillRect/>
          </a:stretch>
        </p:blipFill>
        <p:spPr>
          <a:xfrm>
            <a:off x="5803328" y="762674"/>
            <a:ext cx="3528969" cy="2646727"/>
          </a:xfrm>
          <a:prstGeom prst="rect">
            <a:avLst/>
          </a:prstGeom>
        </p:spPr>
      </p:pic>
      <p:pic>
        <p:nvPicPr>
          <p:cNvPr id="8" name="Obraz 7">
            <a:extLst>
              <a:ext uri="{FF2B5EF4-FFF2-40B4-BE49-F238E27FC236}">
                <a16:creationId xmlns:a16="http://schemas.microsoft.com/office/drawing/2014/main" id="{3FECF136-354E-45DB-BBDE-DF21EB888386}"/>
              </a:ext>
            </a:extLst>
          </p:cNvPr>
          <p:cNvPicPr>
            <a:picLocks noChangeAspect="1"/>
          </p:cNvPicPr>
          <p:nvPr/>
        </p:nvPicPr>
        <p:blipFill>
          <a:blip r:embed="rId6"/>
          <a:stretch>
            <a:fillRect/>
          </a:stretch>
        </p:blipFill>
        <p:spPr>
          <a:xfrm>
            <a:off x="5803327" y="3454816"/>
            <a:ext cx="3528969" cy="2211819"/>
          </a:xfrm>
          <a:prstGeom prst="rect">
            <a:avLst/>
          </a:prstGeom>
        </p:spPr>
      </p:pic>
    </p:spTree>
    <p:extLst>
      <p:ext uri="{BB962C8B-B14F-4D97-AF65-F5344CB8AC3E}">
        <p14:creationId xmlns:p14="http://schemas.microsoft.com/office/powerpoint/2010/main" val="3214064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24AAD40-3026-4623-87D3-4DB46641E203}"/>
              </a:ext>
            </a:extLst>
          </p:cNvPr>
          <p:cNvSpPr txBox="1"/>
          <p:nvPr/>
        </p:nvSpPr>
        <p:spPr>
          <a:xfrm>
            <a:off x="3608664" y="159391"/>
            <a:ext cx="4974671" cy="369332"/>
          </a:xfrm>
          <a:prstGeom prst="rect">
            <a:avLst/>
          </a:prstGeom>
          <a:noFill/>
        </p:spPr>
        <p:txBody>
          <a:bodyPr wrap="square" rtlCol="0">
            <a:spAutoFit/>
          </a:bodyPr>
          <a:lstStyle/>
          <a:p>
            <a:pPr algn="ctr"/>
            <a:r>
              <a:rPr lang="pl-PL" dirty="0"/>
              <a:t>Kryzys paliwowy w latach 70-tych</a:t>
            </a:r>
          </a:p>
        </p:txBody>
      </p:sp>
      <p:sp>
        <p:nvSpPr>
          <p:cNvPr id="3" name="pole tekstowe 2">
            <a:extLst>
              <a:ext uri="{FF2B5EF4-FFF2-40B4-BE49-F238E27FC236}">
                <a16:creationId xmlns:a16="http://schemas.microsoft.com/office/drawing/2014/main" id="{83E8D8FF-CF03-40FA-9888-A1369DF95A65}"/>
              </a:ext>
            </a:extLst>
          </p:cNvPr>
          <p:cNvSpPr txBox="1"/>
          <p:nvPr/>
        </p:nvSpPr>
        <p:spPr>
          <a:xfrm>
            <a:off x="285226" y="922789"/>
            <a:ext cx="4228051" cy="5909310"/>
          </a:xfrm>
          <a:prstGeom prst="rect">
            <a:avLst/>
          </a:prstGeom>
          <a:noFill/>
        </p:spPr>
        <p:txBody>
          <a:bodyPr wrap="square" rtlCol="0">
            <a:spAutoFit/>
          </a:bodyPr>
          <a:lstStyle/>
          <a:p>
            <a:r>
              <a:rPr lang="pl-PL" dirty="0"/>
              <a:t>Kryzys został spowodowany przez gwałtowny wzrost cen ropy naftowej na rynkach światowych, wynikający z embarga państw zrzeszonych w OAPEC zastosowanych wobec Stanów Zjednoczonych po wybuchu wojny izraelsko-arabskiej w październiku 1973 roku. W latach poprzedzających wojnę arabsko-izraelską, która wybuchła w święto </a:t>
            </a:r>
            <a:r>
              <a:rPr lang="pl-PL" dirty="0" err="1"/>
              <a:t>Jom</a:t>
            </a:r>
            <a:r>
              <a:rPr lang="pl-PL" dirty="0"/>
              <a:t> </a:t>
            </a:r>
            <a:r>
              <a:rPr lang="pl-PL" dirty="0" err="1"/>
              <a:t>Kipur</a:t>
            </a:r>
            <a:r>
              <a:rPr lang="pl-PL" dirty="0"/>
              <a:t> w październiku 1973 roku, produkcja ropy naftowej ledwo pokrywała zapotrzebowanie. Dodatkowo niezwykle chłodna zima 1969/70 spowodowała wyczerpanie się lokalnych zapasów ropy naftowej i gazu ziemnego. Ta niepewna sytuacja osiągnęła stadium kryzysu, gdy Arabowie odcięli dostawy ropy naftowej i cena baryłki skoczyła o 600 procent do 35 USD. Przez to bilety zdrożały, a gigant Pan Am z milionów oszczędności dostał miliony długów.</a:t>
            </a:r>
          </a:p>
        </p:txBody>
      </p:sp>
      <p:pic>
        <p:nvPicPr>
          <p:cNvPr id="4" name="Obraz 3">
            <a:extLst>
              <a:ext uri="{FF2B5EF4-FFF2-40B4-BE49-F238E27FC236}">
                <a16:creationId xmlns:a16="http://schemas.microsoft.com/office/drawing/2014/main" id="{068A44AF-4903-46F7-8F3A-339BB4497DAB}"/>
              </a:ext>
            </a:extLst>
          </p:cNvPr>
          <p:cNvPicPr>
            <a:picLocks noChangeAspect="1"/>
          </p:cNvPicPr>
          <p:nvPr/>
        </p:nvPicPr>
        <p:blipFill>
          <a:blip r:embed="rId2"/>
          <a:stretch>
            <a:fillRect/>
          </a:stretch>
        </p:blipFill>
        <p:spPr>
          <a:xfrm>
            <a:off x="4714613" y="673249"/>
            <a:ext cx="7474285" cy="5930011"/>
          </a:xfrm>
          <a:prstGeom prst="rect">
            <a:avLst/>
          </a:prstGeom>
        </p:spPr>
      </p:pic>
    </p:spTree>
    <p:extLst>
      <p:ext uri="{BB962C8B-B14F-4D97-AF65-F5344CB8AC3E}">
        <p14:creationId xmlns:p14="http://schemas.microsoft.com/office/powerpoint/2010/main" val="1712666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DA21FF6-8269-41C6-8A25-740EE7D4E71F}"/>
              </a:ext>
            </a:extLst>
          </p:cNvPr>
          <p:cNvSpPr txBox="1"/>
          <p:nvPr/>
        </p:nvSpPr>
        <p:spPr>
          <a:xfrm>
            <a:off x="2214694" y="92279"/>
            <a:ext cx="7441034" cy="369332"/>
          </a:xfrm>
          <a:prstGeom prst="rect">
            <a:avLst/>
          </a:prstGeom>
          <a:noFill/>
        </p:spPr>
        <p:txBody>
          <a:bodyPr wrap="square" rtlCol="0">
            <a:spAutoFit/>
          </a:bodyPr>
          <a:lstStyle/>
          <a:p>
            <a:pPr algn="ctr"/>
            <a:r>
              <a:rPr lang="pl-PL" dirty="0"/>
              <a:t>Katastrofa lotu 123</a:t>
            </a:r>
          </a:p>
        </p:txBody>
      </p:sp>
      <p:sp>
        <p:nvSpPr>
          <p:cNvPr id="3" name="pole tekstowe 2">
            <a:extLst>
              <a:ext uri="{FF2B5EF4-FFF2-40B4-BE49-F238E27FC236}">
                <a16:creationId xmlns:a16="http://schemas.microsoft.com/office/drawing/2014/main" id="{F1E90C0D-C4B6-460D-A0B4-E9C0C5C0B62F}"/>
              </a:ext>
            </a:extLst>
          </p:cNvPr>
          <p:cNvSpPr txBox="1"/>
          <p:nvPr/>
        </p:nvSpPr>
        <p:spPr>
          <a:xfrm>
            <a:off x="453006" y="763398"/>
            <a:ext cx="3825379" cy="6186309"/>
          </a:xfrm>
          <a:prstGeom prst="rect">
            <a:avLst/>
          </a:prstGeom>
          <a:noFill/>
        </p:spPr>
        <p:txBody>
          <a:bodyPr wrap="square" rtlCol="0">
            <a:spAutoFit/>
          </a:bodyPr>
          <a:lstStyle/>
          <a:p>
            <a:r>
              <a:rPr lang="pl-PL" dirty="0"/>
              <a:t>Wypadek lotu Japan Airlines 123 to największy wypadek lotniczy pod względem liczby zabitych w wypadku jednego samolotu.12 sierpnia 1985 Boeing 747-SR46 japońskich linii Japan Airlines na trasie Tokio-Osaka uległ awarii w dwanaście minut po starcie z Tokio. Po kolejnych 30 minutach walki załogi o utrzymanie go w powietrzu, runął na górskie rejony środkowej części wyspy Honsiu. Spośród 524 osób na pokładzie (pasażerów i załogi), przeżyło tylko czterech pasażerów, choć zderzenie przeżyło ok 30 osób zmarły one w wyniku obrażeń lub wychłodzenia. Okazało się że odpadł statecznik pionowy zrywając dach nad łazienką i  powodując wybuchową dekompresje. Samolot stracił hydraulikę czyli możliwość sterowania jumbo-</a:t>
            </a:r>
            <a:r>
              <a:rPr lang="pl-PL" dirty="0" err="1"/>
              <a:t>jetem</a:t>
            </a:r>
            <a:r>
              <a:rPr lang="pl-PL" dirty="0"/>
              <a:t>. </a:t>
            </a:r>
          </a:p>
        </p:txBody>
      </p:sp>
      <p:pic>
        <p:nvPicPr>
          <p:cNvPr id="5" name="Obraz 4">
            <a:extLst>
              <a:ext uri="{FF2B5EF4-FFF2-40B4-BE49-F238E27FC236}">
                <a16:creationId xmlns:a16="http://schemas.microsoft.com/office/drawing/2014/main" id="{CEDDC8D9-855E-4BA3-8FB0-56134D520D19}"/>
              </a:ext>
            </a:extLst>
          </p:cNvPr>
          <p:cNvPicPr>
            <a:picLocks noChangeAspect="1"/>
          </p:cNvPicPr>
          <p:nvPr/>
        </p:nvPicPr>
        <p:blipFill>
          <a:blip r:embed="rId2"/>
          <a:stretch>
            <a:fillRect/>
          </a:stretch>
        </p:blipFill>
        <p:spPr>
          <a:xfrm>
            <a:off x="4278385" y="832321"/>
            <a:ext cx="3587596" cy="3024231"/>
          </a:xfrm>
          <a:prstGeom prst="rect">
            <a:avLst/>
          </a:prstGeom>
        </p:spPr>
      </p:pic>
      <p:pic>
        <p:nvPicPr>
          <p:cNvPr id="6" name="Obraz 5">
            <a:extLst>
              <a:ext uri="{FF2B5EF4-FFF2-40B4-BE49-F238E27FC236}">
                <a16:creationId xmlns:a16="http://schemas.microsoft.com/office/drawing/2014/main" id="{9368ACCC-7C09-435F-8772-8AA8C15A2275}"/>
              </a:ext>
            </a:extLst>
          </p:cNvPr>
          <p:cNvPicPr>
            <a:picLocks noChangeAspect="1"/>
          </p:cNvPicPr>
          <p:nvPr/>
        </p:nvPicPr>
        <p:blipFill>
          <a:blip r:embed="rId3"/>
          <a:stretch>
            <a:fillRect/>
          </a:stretch>
        </p:blipFill>
        <p:spPr>
          <a:xfrm>
            <a:off x="7865981" y="832321"/>
            <a:ext cx="4271749" cy="2430996"/>
          </a:xfrm>
          <a:prstGeom prst="rect">
            <a:avLst/>
          </a:prstGeom>
        </p:spPr>
      </p:pic>
      <p:pic>
        <p:nvPicPr>
          <p:cNvPr id="7" name="Obraz 6">
            <a:extLst>
              <a:ext uri="{FF2B5EF4-FFF2-40B4-BE49-F238E27FC236}">
                <a16:creationId xmlns:a16="http://schemas.microsoft.com/office/drawing/2014/main" id="{6B0A23A8-2201-428F-9EED-6C401028AF2A}"/>
              </a:ext>
            </a:extLst>
          </p:cNvPr>
          <p:cNvPicPr>
            <a:picLocks noChangeAspect="1"/>
          </p:cNvPicPr>
          <p:nvPr/>
        </p:nvPicPr>
        <p:blipFill>
          <a:blip r:embed="rId4"/>
          <a:stretch>
            <a:fillRect/>
          </a:stretch>
        </p:blipFill>
        <p:spPr>
          <a:xfrm>
            <a:off x="7448284" y="3903649"/>
            <a:ext cx="4689446" cy="2954351"/>
          </a:xfrm>
          <a:prstGeom prst="rect">
            <a:avLst/>
          </a:prstGeom>
        </p:spPr>
      </p:pic>
      <p:sp>
        <p:nvSpPr>
          <p:cNvPr id="8" name="pole tekstowe 7">
            <a:extLst>
              <a:ext uri="{FF2B5EF4-FFF2-40B4-BE49-F238E27FC236}">
                <a16:creationId xmlns:a16="http://schemas.microsoft.com/office/drawing/2014/main" id="{C06C6967-8D9E-4F8D-81FF-6CAC5EEB325E}"/>
              </a:ext>
            </a:extLst>
          </p:cNvPr>
          <p:cNvSpPr txBox="1"/>
          <p:nvPr/>
        </p:nvSpPr>
        <p:spPr>
          <a:xfrm>
            <a:off x="4211273" y="4228051"/>
            <a:ext cx="3036815" cy="923330"/>
          </a:xfrm>
          <a:prstGeom prst="rect">
            <a:avLst/>
          </a:prstGeom>
          <a:noFill/>
        </p:spPr>
        <p:txBody>
          <a:bodyPr wrap="square" rtlCol="0">
            <a:spAutoFit/>
          </a:bodyPr>
          <a:lstStyle/>
          <a:p>
            <a:r>
              <a:rPr lang="pl-PL" dirty="0"/>
              <a:t>Po katastrofie paru ludzi zarządzających linią popełniło samobójstwo.</a:t>
            </a:r>
          </a:p>
        </p:txBody>
      </p:sp>
    </p:spTree>
    <p:extLst>
      <p:ext uri="{BB962C8B-B14F-4D97-AF65-F5344CB8AC3E}">
        <p14:creationId xmlns:p14="http://schemas.microsoft.com/office/powerpoint/2010/main" val="3876502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9D15E51-C2C1-4741-9120-812622CA5141}"/>
              </a:ext>
            </a:extLst>
          </p:cNvPr>
          <p:cNvSpPr txBox="1"/>
          <p:nvPr/>
        </p:nvSpPr>
        <p:spPr>
          <a:xfrm>
            <a:off x="3331827" y="360727"/>
            <a:ext cx="5528345" cy="369332"/>
          </a:xfrm>
          <a:prstGeom prst="rect">
            <a:avLst/>
          </a:prstGeom>
          <a:noFill/>
        </p:spPr>
        <p:txBody>
          <a:bodyPr wrap="square" lIns="91440" tIns="45720" rIns="91440" bIns="45720" rtlCol="0" anchor="t">
            <a:spAutoFit/>
          </a:bodyPr>
          <a:lstStyle/>
          <a:p>
            <a:pPr algn="ctr"/>
            <a:r>
              <a:rPr lang="pl-PL" dirty="0"/>
              <a:t>11 września 2001 roku- zamach WTC</a:t>
            </a:r>
          </a:p>
        </p:txBody>
      </p:sp>
      <p:sp>
        <p:nvSpPr>
          <p:cNvPr id="4" name="pole tekstowe 3">
            <a:extLst>
              <a:ext uri="{FF2B5EF4-FFF2-40B4-BE49-F238E27FC236}">
                <a16:creationId xmlns:a16="http://schemas.microsoft.com/office/drawing/2014/main" id="{BD81E486-27BB-484C-B99E-4F7BBC9AEF77}"/>
              </a:ext>
            </a:extLst>
          </p:cNvPr>
          <p:cNvSpPr txBox="1"/>
          <p:nvPr/>
        </p:nvSpPr>
        <p:spPr>
          <a:xfrm>
            <a:off x="260059" y="864066"/>
            <a:ext cx="4379053" cy="6186309"/>
          </a:xfrm>
          <a:prstGeom prst="rect">
            <a:avLst/>
          </a:prstGeom>
          <a:noFill/>
        </p:spPr>
        <p:txBody>
          <a:bodyPr wrap="square" rtlCol="0">
            <a:spAutoFit/>
          </a:bodyPr>
          <a:lstStyle/>
          <a:p>
            <a:r>
              <a:rPr lang="pl-PL" dirty="0"/>
              <a:t>Zamachy z 11 września 2001 to seria czterech ataków terrorystycznych, przeprowadzonych rano we wtorek 11 września 2001 roku na terytorium Stanów Zjednoczonych za pomocą uprowadzonych samolotów pasażerskich. Sprawcami byli przedstawiciele organizacji Al-</a:t>
            </a:r>
            <a:r>
              <a:rPr lang="pl-PL" dirty="0" err="1"/>
              <a:t>Ka’ida</a:t>
            </a:r>
            <a:r>
              <a:rPr lang="pl-PL" dirty="0"/>
              <a:t>, którzy po opanowaniu samolotów skierowali je na obiekty dwóch wież World Trade Center oraz budynku Pentagonu. W przypadku czwartego samolotu atak nie powiódł się z uwagi na obronne zachowanie pasażerów na jego pokładzie, wskutek czego maszyna rozbiła się na polu w Pensylwanii. Łącznie w zamachu zginęło 2996 osób. Wtedy wystarczyło zmusić </a:t>
            </a:r>
            <a:r>
              <a:rPr lang="pl-PL" dirty="0" err="1"/>
              <a:t>stewardesse</a:t>
            </a:r>
            <a:r>
              <a:rPr lang="pl-PL" dirty="0"/>
              <a:t> do otwarcia kokpitu kluczem. Też wtedy można było na pokład wnosić norze do kartonów itp.. Sterowanie ćwiczyli  na kursach pilotażu i latali na symulatorze 757 i 767.</a:t>
            </a:r>
          </a:p>
        </p:txBody>
      </p:sp>
      <p:pic>
        <p:nvPicPr>
          <p:cNvPr id="5" name="Obraz 4">
            <a:extLst>
              <a:ext uri="{FF2B5EF4-FFF2-40B4-BE49-F238E27FC236}">
                <a16:creationId xmlns:a16="http://schemas.microsoft.com/office/drawing/2014/main" id="{095A2EF0-4CAF-4B40-875B-756007C5FBF7}"/>
              </a:ext>
            </a:extLst>
          </p:cNvPr>
          <p:cNvPicPr>
            <a:picLocks noChangeAspect="1"/>
          </p:cNvPicPr>
          <p:nvPr/>
        </p:nvPicPr>
        <p:blipFill>
          <a:blip r:embed="rId2"/>
          <a:stretch>
            <a:fillRect/>
          </a:stretch>
        </p:blipFill>
        <p:spPr>
          <a:xfrm>
            <a:off x="8210578" y="0"/>
            <a:ext cx="3981422" cy="6858000"/>
          </a:xfrm>
          <a:prstGeom prst="rect">
            <a:avLst/>
          </a:prstGeom>
        </p:spPr>
      </p:pic>
      <p:pic>
        <p:nvPicPr>
          <p:cNvPr id="6" name="Obraz 5">
            <a:extLst>
              <a:ext uri="{FF2B5EF4-FFF2-40B4-BE49-F238E27FC236}">
                <a16:creationId xmlns:a16="http://schemas.microsoft.com/office/drawing/2014/main" id="{F04EDF30-A011-475C-AB83-7B668D87B49E}"/>
              </a:ext>
            </a:extLst>
          </p:cNvPr>
          <p:cNvPicPr>
            <a:picLocks noChangeAspect="1"/>
          </p:cNvPicPr>
          <p:nvPr/>
        </p:nvPicPr>
        <p:blipFill>
          <a:blip r:embed="rId3"/>
          <a:stretch>
            <a:fillRect/>
          </a:stretch>
        </p:blipFill>
        <p:spPr>
          <a:xfrm>
            <a:off x="4606068" y="4509437"/>
            <a:ext cx="3604510" cy="2348563"/>
          </a:xfrm>
          <a:prstGeom prst="rect">
            <a:avLst/>
          </a:prstGeom>
        </p:spPr>
      </p:pic>
      <p:pic>
        <p:nvPicPr>
          <p:cNvPr id="7" name="Obraz 6">
            <a:extLst>
              <a:ext uri="{FF2B5EF4-FFF2-40B4-BE49-F238E27FC236}">
                <a16:creationId xmlns:a16="http://schemas.microsoft.com/office/drawing/2014/main" id="{052DEE1F-FC39-46C0-97F1-C96691F21EA9}"/>
              </a:ext>
            </a:extLst>
          </p:cNvPr>
          <p:cNvPicPr>
            <a:picLocks noChangeAspect="1"/>
          </p:cNvPicPr>
          <p:nvPr/>
        </p:nvPicPr>
        <p:blipFill>
          <a:blip r:embed="rId4"/>
          <a:stretch>
            <a:fillRect/>
          </a:stretch>
        </p:blipFill>
        <p:spPr>
          <a:xfrm>
            <a:off x="4606068" y="2082158"/>
            <a:ext cx="3604510" cy="2427279"/>
          </a:xfrm>
          <a:prstGeom prst="rect">
            <a:avLst/>
          </a:prstGeom>
        </p:spPr>
      </p:pic>
    </p:spTree>
    <p:extLst>
      <p:ext uri="{BB962C8B-B14F-4D97-AF65-F5344CB8AC3E}">
        <p14:creationId xmlns:p14="http://schemas.microsoft.com/office/powerpoint/2010/main" val="2430761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05E8CC1-2125-4F51-9185-B5D657C8E6E7}"/>
              </a:ext>
            </a:extLst>
          </p:cNvPr>
          <p:cNvSpPr txBox="1"/>
          <p:nvPr/>
        </p:nvSpPr>
        <p:spPr>
          <a:xfrm>
            <a:off x="2986480" y="369116"/>
            <a:ext cx="6191075" cy="377504"/>
          </a:xfrm>
          <a:prstGeom prst="rect">
            <a:avLst/>
          </a:prstGeom>
          <a:noFill/>
        </p:spPr>
        <p:txBody>
          <a:bodyPr wrap="square" rtlCol="0">
            <a:spAutoFit/>
          </a:bodyPr>
          <a:lstStyle/>
          <a:p>
            <a:pPr algn="ctr"/>
            <a:r>
              <a:rPr lang="pl-PL" dirty="0"/>
              <a:t>Nowy gigant Airbus A-380</a:t>
            </a:r>
          </a:p>
        </p:txBody>
      </p:sp>
      <p:sp>
        <p:nvSpPr>
          <p:cNvPr id="3" name="pole tekstowe 2">
            <a:extLst>
              <a:ext uri="{FF2B5EF4-FFF2-40B4-BE49-F238E27FC236}">
                <a16:creationId xmlns:a16="http://schemas.microsoft.com/office/drawing/2014/main" id="{350D0651-7529-4CD6-AB44-E1DF64079041}"/>
              </a:ext>
            </a:extLst>
          </p:cNvPr>
          <p:cNvSpPr txBox="1"/>
          <p:nvPr/>
        </p:nvSpPr>
        <p:spPr>
          <a:xfrm>
            <a:off x="192947" y="947956"/>
            <a:ext cx="3531765" cy="5632311"/>
          </a:xfrm>
          <a:prstGeom prst="rect">
            <a:avLst/>
          </a:prstGeom>
          <a:noFill/>
        </p:spPr>
        <p:txBody>
          <a:bodyPr wrap="square" rtlCol="0">
            <a:spAutoFit/>
          </a:bodyPr>
          <a:lstStyle/>
          <a:p>
            <a:r>
              <a:rPr lang="pl-PL" dirty="0"/>
              <a:t>Airbus A380 to  dwupoziomowy i szerokokadłubowy czterosilnikowy samolot pasażerski produkowany przez przedsiębiorstwo Airbus. Dzięki temu, że górny pokład ciągnie się przez całą długość kadłuba, A380-800 mieści 555 osób przy podziale na trzy klasy lub nawet 853 przy konfiguracji całej maszyny do standardu klasy ekonomicznej, wyprzedzając pod względem powierzchni drugiego na liście Boeinga 747-8 (Jumbo </a:t>
            </a:r>
            <a:r>
              <a:rPr lang="pl-PL" dirty="0" err="1"/>
              <a:t>Jeta</a:t>
            </a:r>
            <a:r>
              <a:rPr lang="pl-PL" dirty="0"/>
              <a:t> najnowszej generacji) o 32%. jednak potencjał samolotu w pełni wykorzystała jedynie linia </a:t>
            </a:r>
            <a:r>
              <a:rPr lang="pl-PL" dirty="0" err="1"/>
              <a:t>emirades</a:t>
            </a:r>
            <a:r>
              <a:rPr lang="pl-PL" dirty="0"/>
              <a:t> ale mimo to chcą zastąpić te maszyny mniejszymi i bardziej daleko zasięgowymi 777</a:t>
            </a:r>
          </a:p>
        </p:txBody>
      </p:sp>
      <p:pic>
        <p:nvPicPr>
          <p:cNvPr id="4" name="Obraz 3">
            <a:extLst>
              <a:ext uri="{FF2B5EF4-FFF2-40B4-BE49-F238E27FC236}">
                <a16:creationId xmlns:a16="http://schemas.microsoft.com/office/drawing/2014/main" id="{4926F02E-CB28-436E-8B10-16718061B068}"/>
              </a:ext>
            </a:extLst>
          </p:cNvPr>
          <p:cNvPicPr>
            <a:picLocks noChangeAspect="1"/>
          </p:cNvPicPr>
          <p:nvPr/>
        </p:nvPicPr>
        <p:blipFill>
          <a:blip r:embed="rId2"/>
          <a:stretch>
            <a:fillRect/>
          </a:stretch>
        </p:blipFill>
        <p:spPr>
          <a:xfrm>
            <a:off x="7661114" y="694349"/>
            <a:ext cx="4530886" cy="3016162"/>
          </a:xfrm>
          <a:prstGeom prst="rect">
            <a:avLst/>
          </a:prstGeom>
        </p:spPr>
      </p:pic>
      <p:pic>
        <p:nvPicPr>
          <p:cNvPr id="6" name="Obraz 5">
            <a:extLst>
              <a:ext uri="{FF2B5EF4-FFF2-40B4-BE49-F238E27FC236}">
                <a16:creationId xmlns:a16="http://schemas.microsoft.com/office/drawing/2014/main" id="{C23CCF5C-A85B-48BC-9E05-090598F040B1}"/>
              </a:ext>
            </a:extLst>
          </p:cNvPr>
          <p:cNvPicPr>
            <a:picLocks noChangeAspect="1"/>
          </p:cNvPicPr>
          <p:nvPr/>
        </p:nvPicPr>
        <p:blipFill>
          <a:blip r:embed="rId3"/>
          <a:stretch>
            <a:fillRect/>
          </a:stretch>
        </p:blipFill>
        <p:spPr>
          <a:xfrm>
            <a:off x="6596463" y="3710510"/>
            <a:ext cx="5595537" cy="3147489"/>
          </a:xfrm>
          <a:prstGeom prst="rect">
            <a:avLst/>
          </a:prstGeom>
        </p:spPr>
      </p:pic>
      <p:pic>
        <p:nvPicPr>
          <p:cNvPr id="7" name="Obraz 6">
            <a:extLst>
              <a:ext uri="{FF2B5EF4-FFF2-40B4-BE49-F238E27FC236}">
                <a16:creationId xmlns:a16="http://schemas.microsoft.com/office/drawing/2014/main" id="{2253CEFF-C09B-4850-9727-586E58B2F286}"/>
              </a:ext>
            </a:extLst>
          </p:cNvPr>
          <p:cNvPicPr>
            <a:picLocks noChangeAspect="1"/>
          </p:cNvPicPr>
          <p:nvPr/>
        </p:nvPicPr>
        <p:blipFill>
          <a:blip r:embed="rId4"/>
          <a:stretch>
            <a:fillRect/>
          </a:stretch>
        </p:blipFill>
        <p:spPr>
          <a:xfrm>
            <a:off x="4579918" y="834101"/>
            <a:ext cx="2031240" cy="6023898"/>
          </a:xfrm>
          <a:prstGeom prst="rect">
            <a:avLst/>
          </a:prstGeom>
        </p:spPr>
      </p:pic>
    </p:spTree>
    <p:extLst>
      <p:ext uri="{BB962C8B-B14F-4D97-AF65-F5344CB8AC3E}">
        <p14:creationId xmlns:p14="http://schemas.microsoft.com/office/powerpoint/2010/main" val="3539017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167EE2A-1B44-4D71-A3D6-373DDE819AB7}"/>
              </a:ext>
            </a:extLst>
          </p:cNvPr>
          <p:cNvSpPr txBox="1"/>
          <p:nvPr/>
        </p:nvSpPr>
        <p:spPr>
          <a:xfrm>
            <a:off x="3113714" y="427839"/>
            <a:ext cx="5964572" cy="369332"/>
          </a:xfrm>
          <a:prstGeom prst="rect">
            <a:avLst/>
          </a:prstGeom>
          <a:noFill/>
        </p:spPr>
        <p:txBody>
          <a:bodyPr wrap="square" rtlCol="0">
            <a:spAutoFit/>
          </a:bodyPr>
          <a:lstStyle/>
          <a:p>
            <a:pPr algn="ctr"/>
            <a:r>
              <a:rPr lang="pl-PL" dirty="0" err="1"/>
              <a:t>Koronawirus</a:t>
            </a:r>
            <a:r>
              <a:rPr lang="pl-PL" dirty="0"/>
              <a:t>-ogromny cios</a:t>
            </a:r>
          </a:p>
        </p:txBody>
      </p:sp>
      <p:sp>
        <p:nvSpPr>
          <p:cNvPr id="3" name="pole tekstowe 2">
            <a:extLst>
              <a:ext uri="{FF2B5EF4-FFF2-40B4-BE49-F238E27FC236}">
                <a16:creationId xmlns:a16="http://schemas.microsoft.com/office/drawing/2014/main" id="{77E1FD98-9780-48B6-9D65-0EB9F4CCE55C}"/>
              </a:ext>
            </a:extLst>
          </p:cNvPr>
          <p:cNvSpPr txBox="1"/>
          <p:nvPr/>
        </p:nvSpPr>
        <p:spPr>
          <a:xfrm>
            <a:off x="419450" y="1090569"/>
            <a:ext cx="2694264" cy="2585323"/>
          </a:xfrm>
          <a:prstGeom prst="rect">
            <a:avLst/>
          </a:prstGeom>
          <a:noFill/>
        </p:spPr>
        <p:txBody>
          <a:bodyPr wrap="square" rtlCol="0">
            <a:spAutoFit/>
          </a:bodyPr>
          <a:lstStyle/>
          <a:p>
            <a:r>
              <a:rPr lang="pl-PL" dirty="0"/>
              <a:t>Przez pandemie wiele linii zbankrutowało, a niektóre przez długi czas miały </a:t>
            </a:r>
            <a:r>
              <a:rPr lang="pl-PL" dirty="0" err="1"/>
              <a:t>loockdawn</a:t>
            </a:r>
            <a:r>
              <a:rPr lang="pl-PL" dirty="0"/>
              <a:t>. Ale powoli wraca latanie ale trzeba przestrzegać restrykcji zarówno pasażerowie jak i linia lotnicza</a:t>
            </a:r>
          </a:p>
        </p:txBody>
      </p:sp>
      <p:pic>
        <p:nvPicPr>
          <p:cNvPr id="4" name="Obraz 3">
            <a:extLst>
              <a:ext uri="{FF2B5EF4-FFF2-40B4-BE49-F238E27FC236}">
                <a16:creationId xmlns:a16="http://schemas.microsoft.com/office/drawing/2014/main" id="{37EAB352-FE91-4DAA-8327-8AC92C542425}"/>
              </a:ext>
            </a:extLst>
          </p:cNvPr>
          <p:cNvPicPr>
            <a:picLocks noChangeAspect="1"/>
          </p:cNvPicPr>
          <p:nvPr/>
        </p:nvPicPr>
        <p:blipFill>
          <a:blip r:embed="rId2"/>
          <a:stretch>
            <a:fillRect/>
          </a:stretch>
        </p:blipFill>
        <p:spPr>
          <a:xfrm>
            <a:off x="8511093" y="612505"/>
            <a:ext cx="3680908" cy="2449477"/>
          </a:xfrm>
          <a:prstGeom prst="rect">
            <a:avLst/>
          </a:prstGeom>
        </p:spPr>
      </p:pic>
      <p:pic>
        <p:nvPicPr>
          <p:cNvPr id="5" name="Obraz 4">
            <a:extLst>
              <a:ext uri="{FF2B5EF4-FFF2-40B4-BE49-F238E27FC236}">
                <a16:creationId xmlns:a16="http://schemas.microsoft.com/office/drawing/2014/main" id="{79F09FEF-CD54-49A0-B22B-3EE99836576B}"/>
              </a:ext>
            </a:extLst>
          </p:cNvPr>
          <p:cNvPicPr>
            <a:picLocks noChangeAspect="1"/>
          </p:cNvPicPr>
          <p:nvPr/>
        </p:nvPicPr>
        <p:blipFill>
          <a:blip r:embed="rId3"/>
          <a:stretch>
            <a:fillRect/>
          </a:stretch>
        </p:blipFill>
        <p:spPr>
          <a:xfrm>
            <a:off x="293440" y="3588537"/>
            <a:ext cx="5802560" cy="3269463"/>
          </a:xfrm>
          <a:prstGeom prst="rect">
            <a:avLst/>
          </a:prstGeom>
        </p:spPr>
      </p:pic>
      <p:pic>
        <p:nvPicPr>
          <p:cNvPr id="6" name="Obraz 5">
            <a:extLst>
              <a:ext uri="{FF2B5EF4-FFF2-40B4-BE49-F238E27FC236}">
                <a16:creationId xmlns:a16="http://schemas.microsoft.com/office/drawing/2014/main" id="{7D4F5C76-ACDD-41C2-93F3-A0E0C0B9053E}"/>
              </a:ext>
            </a:extLst>
          </p:cNvPr>
          <p:cNvPicPr>
            <a:picLocks noChangeAspect="1"/>
          </p:cNvPicPr>
          <p:nvPr/>
        </p:nvPicPr>
        <p:blipFill>
          <a:blip r:embed="rId4"/>
          <a:stretch>
            <a:fillRect/>
          </a:stretch>
        </p:blipFill>
        <p:spPr>
          <a:xfrm>
            <a:off x="6370303" y="3061982"/>
            <a:ext cx="5802560" cy="3865283"/>
          </a:xfrm>
          <a:prstGeom prst="rect">
            <a:avLst/>
          </a:prstGeom>
        </p:spPr>
      </p:pic>
    </p:spTree>
    <p:extLst>
      <p:ext uri="{BB962C8B-B14F-4D97-AF65-F5344CB8AC3E}">
        <p14:creationId xmlns:p14="http://schemas.microsoft.com/office/powerpoint/2010/main" val="419502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3AA9C80-A900-48DC-A845-780A0564B864}"/>
              </a:ext>
            </a:extLst>
          </p:cNvPr>
          <p:cNvSpPr txBox="1"/>
          <p:nvPr/>
        </p:nvSpPr>
        <p:spPr>
          <a:xfrm>
            <a:off x="2368731" y="182880"/>
            <a:ext cx="7654834" cy="369332"/>
          </a:xfrm>
          <a:prstGeom prst="rect">
            <a:avLst/>
          </a:prstGeom>
          <a:noFill/>
        </p:spPr>
        <p:txBody>
          <a:bodyPr wrap="square" rtlCol="0">
            <a:spAutoFit/>
          </a:bodyPr>
          <a:lstStyle/>
          <a:p>
            <a:pPr algn="ctr"/>
            <a:r>
              <a:rPr lang="pl-PL" dirty="0"/>
              <a:t>Drednoty</a:t>
            </a:r>
          </a:p>
        </p:txBody>
      </p:sp>
      <p:sp>
        <p:nvSpPr>
          <p:cNvPr id="3" name="pole tekstowe 2">
            <a:extLst>
              <a:ext uri="{FF2B5EF4-FFF2-40B4-BE49-F238E27FC236}">
                <a16:creationId xmlns:a16="http://schemas.microsoft.com/office/drawing/2014/main" id="{E6F0C403-D2E6-44A6-BF2C-EB476D604100}"/>
              </a:ext>
            </a:extLst>
          </p:cNvPr>
          <p:cNvSpPr txBox="1"/>
          <p:nvPr/>
        </p:nvSpPr>
        <p:spPr>
          <a:xfrm>
            <a:off x="226423" y="783771"/>
            <a:ext cx="7959634" cy="4524315"/>
          </a:xfrm>
          <a:prstGeom prst="rect">
            <a:avLst/>
          </a:prstGeom>
          <a:noFill/>
        </p:spPr>
        <p:txBody>
          <a:bodyPr wrap="square" rtlCol="0">
            <a:spAutoFit/>
          </a:bodyPr>
          <a:lstStyle/>
          <a:p>
            <a:r>
              <a:rPr lang="pl-PL" dirty="0"/>
              <a:t>Drednoty to określenie generacji pancerników budowanych od 1906 roku do 1922 roku. Nazwa pochodzi od nazwy brytyjskiego pancernika HMS "</a:t>
            </a:r>
            <a:r>
              <a:rPr lang="pl-PL" dirty="0" err="1"/>
              <a:t>Dreadnought</a:t>
            </a:r>
            <a:r>
              <a:rPr lang="pl-PL" dirty="0"/>
              <a:t>", który wszedł do służby w grudniu 1906 roku jako pierwszy okręt zbudowany według nowych koncepcji. W stosunku do wcześniejszych pancerników, drednoty charakteryzowały się:</a:t>
            </a:r>
          </a:p>
          <a:p>
            <a:endParaRPr lang="pl-PL" dirty="0"/>
          </a:p>
          <a:p>
            <a:r>
              <a:rPr lang="pl-PL" dirty="0"/>
              <a:t>-znacznie silniejszą artylerią główną, złożoną z 8-12 dział jednolitego dużego kalibru (wyjątkiem był HMS "</a:t>
            </a:r>
            <a:r>
              <a:rPr lang="pl-PL" dirty="0" err="1"/>
              <a:t>Agincourt</a:t>
            </a:r>
            <a:r>
              <a:rPr lang="pl-PL" dirty="0"/>
              <a:t>" z 14 działami), o dużym zasięgu (</a:t>
            </a:r>
            <a:r>
              <a:rPr lang="pl-PL" dirty="0" err="1"/>
              <a:t>predrednoty</a:t>
            </a:r>
            <a:r>
              <a:rPr lang="pl-PL" dirty="0"/>
              <a:t> miały artylerię główną złożoną jedynie z 4 dział głównego kalibru - zwykle 305 mm, albo 4 dział głównego kalibru i 4-12 dział drugiego, mniejszego kalibru, zwykle 203-254 mm)</a:t>
            </a:r>
          </a:p>
          <a:p>
            <a:r>
              <a:rPr lang="pl-PL" dirty="0"/>
              <a:t>-większą prędkością, wynoszącą 20-21 węzłów, osiąganą w większości konstrukcji dzięki zastosowaniu turbin parowych (</a:t>
            </a:r>
            <a:r>
              <a:rPr lang="pl-PL" dirty="0" err="1"/>
              <a:t>predrednoty</a:t>
            </a:r>
            <a:r>
              <a:rPr lang="pl-PL" dirty="0"/>
              <a:t> osiągały prędkość 15-18 w. i były napędzane maszynami parowymi)</a:t>
            </a:r>
          </a:p>
          <a:p>
            <a:r>
              <a:rPr lang="pl-PL" dirty="0"/>
              <a:t>-wykształceniem się systemów kierowania ogniem artylerii, poprawiających jej celność na duże odległości (od około 1911 roku)</a:t>
            </a:r>
          </a:p>
        </p:txBody>
      </p:sp>
      <p:pic>
        <p:nvPicPr>
          <p:cNvPr id="4" name="Obraz 3">
            <a:extLst>
              <a:ext uri="{FF2B5EF4-FFF2-40B4-BE49-F238E27FC236}">
                <a16:creationId xmlns:a16="http://schemas.microsoft.com/office/drawing/2014/main" id="{EF5FF711-C072-4E90-9A65-3297F01E2FF7}"/>
              </a:ext>
            </a:extLst>
          </p:cNvPr>
          <p:cNvPicPr>
            <a:picLocks noChangeAspect="1"/>
          </p:cNvPicPr>
          <p:nvPr/>
        </p:nvPicPr>
        <p:blipFill>
          <a:blip r:embed="rId2"/>
          <a:stretch>
            <a:fillRect/>
          </a:stretch>
        </p:blipFill>
        <p:spPr>
          <a:xfrm>
            <a:off x="7891325" y="615307"/>
            <a:ext cx="4264479" cy="3215648"/>
          </a:xfrm>
          <a:prstGeom prst="rect">
            <a:avLst/>
          </a:prstGeom>
        </p:spPr>
      </p:pic>
    </p:spTree>
    <p:extLst>
      <p:ext uri="{BB962C8B-B14F-4D97-AF65-F5344CB8AC3E}">
        <p14:creationId xmlns:p14="http://schemas.microsoft.com/office/powerpoint/2010/main" val="31130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D94DCAA-19A2-4B1F-9BC6-00B73BACA2C0}"/>
              </a:ext>
            </a:extLst>
          </p:cNvPr>
          <p:cNvSpPr txBox="1"/>
          <p:nvPr/>
        </p:nvSpPr>
        <p:spPr>
          <a:xfrm>
            <a:off x="1937857" y="293615"/>
            <a:ext cx="8590326" cy="369332"/>
          </a:xfrm>
          <a:prstGeom prst="rect">
            <a:avLst/>
          </a:prstGeom>
          <a:noFill/>
        </p:spPr>
        <p:txBody>
          <a:bodyPr wrap="square" rtlCol="0">
            <a:spAutoFit/>
          </a:bodyPr>
          <a:lstStyle/>
          <a:p>
            <a:pPr algn="ctr"/>
            <a:r>
              <a:rPr lang="pl-PL" dirty="0"/>
              <a:t>Przed I wojną świtową</a:t>
            </a:r>
          </a:p>
        </p:txBody>
      </p:sp>
      <p:sp>
        <p:nvSpPr>
          <p:cNvPr id="3" name="pole tekstowe 2">
            <a:extLst>
              <a:ext uri="{FF2B5EF4-FFF2-40B4-BE49-F238E27FC236}">
                <a16:creationId xmlns:a16="http://schemas.microsoft.com/office/drawing/2014/main" id="{D689A033-B3D5-48D5-8F1E-57F40B6A17A4}"/>
              </a:ext>
            </a:extLst>
          </p:cNvPr>
          <p:cNvSpPr txBox="1"/>
          <p:nvPr/>
        </p:nvSpPr>
        <p:spPr>
          <a:xfrm>
            <a:off x="394283" y="1065402"/>
            <a:ext cx="6644080" cy="369332"/>
          </a:xfrm>
          <a:prstGeom prst="rect">
            <a:avLst/>
          </a:prstGeom>
          <a:noFill/>
        </p:spPr>
        <p:txBody>
          <a:bodyPr wrap="square" rtlCol="0">
            <a:spAutoFit/>
          </a:bodyPr>
          <a:lstStyle/>
          <a:p>
            <a:r>
              <a:rPr lang="pl-PL" dirty="0"/>
              <a:t>W tym czasie zaczęły powstawać coraz lepsze i szybsze samoloty. </a:t>
            </a:r>
          </a:p>
        </p:txBody>
      </p:sp>
      <p:pic>
        <p:nvPicPr>
          <p:cNvPr id="4" name="Obraz 3">
            <a:extLst>
              <a:ext uri="{FF2B5EF4-FFF2-40B4-BE49-F238E27FC236}">
                <a16:creationId xmlns:a16="http://schemas.microsoft.com/office/drawing/2014/main" id="{232D19C9-16E0-4439-BFE2-9987AB8A46C5}"/>
              </a:ext>
            </a:extLst>
          </p:cNvPr>
          <p:cNvPicPr>
            <a:picLocks noChangeAspect="1"/>
          </p:cNvPicPr>
          <p:nvPr/>
        </p:nvPicPr>
        <p:blipFill>
          <a:blip r:embed="rId2"/>
          <a:stretch>
            <a:fillRect/>
          </a:stretch>
        </p:blipFill>
        <p:spPr>
          <a:xfrm>
            <a:off x="7694146" y="366101"/>
            <a:ext cx="4620893" cy="3700396"/>
          </a:xfrm>
          <a:prstGeom prst="rect">
            <a:avLst/>
          </a:prstGeom>
        </p:spPr>
      </p:pic>
      <p:pic>
        <p:nvPicPr>
          <p:cNvPr id="5" name="Obraz 4">
            <a:extLst>
              <a:ext uri="{FF2B5EF4-FFF2-40B4-BE49-F238E27FC236}">
                <a16:creationId xmlns:a16="http://schemas.microsoft.com/office/drawing/2014/main" id="{21B80F51-0862-4C02-8D16-CC5EB9B28DA8}"/>
              </a:ext>
            </a:extLst>
          </p:cNvPr>
          <p:cNvPicPr>
            <a:picLocks noChangeAspect="1"/>
          </p:cNvPicPr>
          <p:nvPr/>
        </p:nvPicPr>
        <p:blipFill>
          <a:blip r:embed="rId3"/>
          <a:stretch>
            <a:fillRect/>
          </a:stretch>
        </p:blipFill>
        <p:spPr>
          <a:xfrm>
            <a:off x="0" y="2274923"/>
            <a:ext cx="5496875" cy="3583148"/>
          </a:xfrm>
          <a:prstGeom prst="rect">
            <a:avLst/>
          </a:prstGeom>
        </p:spPr>
      </p:pic>
    </p:spTree>
    <p:extLst>
      <p:ext uri="{BB962C8B-B14F-4D97-AF65-F5344CB8AC3E}">
        <p14:creationId xmlns:p14="http://schemas.microsoft.com/office/powerpoint/2010/main" val="2478539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940E68B-B410-4BF9-A305-4F0070F2008C}"/>
              </a:ext>
            </a:extLst>
          </p:cNvPr>
          <p:cNvSpPr txBox="1"/>
          <p:nvPr/>
        </p:nvSpPr>
        <p:spPr>
          <a:xfrm>
            <a:off x="2550254" y="176169"/>
            <a:ext cx="6878972" cy="523220"/>
          </a:xfrm>
          <a:prstGeom prst="rect">
            <a:avLst/>
          </a:prstGeom>
          <a:noFill/>
        </p:spPr>
        <p:txBody>
          <a:bodyPr wrap="square" rtlCol="0">
            <a:spAutoFit/>
          </a:bodyPr>
          <a:lstStyle/>
          <a:p>
            <a:pPr algn="ctr"/>
            <a:r>
              <a:rPr lang="pl-PL" sz="2800" b="1" dirty="0"/>
              <a:t>Samoloty podczas I wojny światowej</a:t>
            </a:r>
          </a:p>
        </p:txBody>
      </p:sp>
      <p:sp>
        <p:nvSpPr>
          <p:cNvPr id="3" name="pole tekstowe 2">
            <a:extLst>
              <a:ext uri="{FF2B5EF4-FFF2-40B4-BE49-F238E27FC236}">
                <a16:creationId xmlns:a16="http://schemas.microsoft.com/office/drawing/2014/main" id="{24958297-6BEB-44C9-8CD4-A99F087057A4}"/>
              </a:ext>
            </a:extLst>
          </p:cNvPr>
          <p:cNvSpPr txBox="1"/>
          <p:nvPr/>
        </p:nvSpPr>
        <p:spPr>
          <a:xfrm>
            <a:off x="151002" y="1048624"/>
            <a:ext cx="5673754" cy="2862322"/>
          </a:xfrm>
          <a:prstGeom prst="rect">
            <a:avLst/>
          </a:prstGeom>
          <a:noFill/>
        </p:spPr>
        <p:txBody>
          <a:bodyPr wrap="square" rtlCol="0">
            <a:spAutoFit/>
          </a:bodyPr>
          <a:lstStyle/>
          <a:p>
            <a:r>
              <a:rPr lang="pl-PL" dirty="0"/>
              <a:t>Na początku wojny (1914-1915) samoloty wykorzystywano tylko do zadań zwiadowczych. Ale pewien sprytny pilot przymontował do dachu swojego samolotu karabin maszynowy i ostrzeliwał samoloty wroga. Tak narodziły się myśliwce. A inny pilot wziął granaty do samolotu i zrzucał z małej wysokości na okopanych żołnierzy wroga. Tak powstały bombowce -kluczowe w następnej wojnie.</a:t>
            </a:r>
          </a:p>
          <a:p>
            <a:r>
              <a:rPr lang="pl-PL" dirty="0"/>
              <a:t>Następnie zaczęto wykorzystywać ręczne bomby-po prostu zrzucane z samolotu na cel przez członka załogi.</a:t>
            </a:r>
          </a:p>
        </p:txBody>
      </p:sp>
      <p:pic>
        <p:nvPicPr>
          <p:cNvPr id="4" name="Obraz 3">
            <a:extLst>
              <a:ext uri="{FF2B5EF4-FFF2-40B4-BE49-F238E27FC236}">
                <a16:creationId xmlns:a16="http://schemas.microsoft.com/office/drawing/2014/main" id="{615CBE4A-64A5-4F76-B5E8-1BCD3540F6B6}"/>
              </a:ext>
            </a:extLst>
          </p:cNvPr>
          <p:cNvPicPr>
            <a:picLocks noChangeAspect="1"/>
          </p:cNvPicPr>
          <p:nvPr/>
        </p:nvPicPr>
        <p:blipFill>
          <a:blip r:embed="rId2"/>
          <a:stretch>
            <a:fillRect/>
          </a:stretch>
        </p:blipFill>
        <p:spPr>
          <a:xfrm>
            <a:off x="5824756" y="838200"/>
            <a:ext cx="6096000" cy="2590800"/>
          </a:xfrm>
          <a:prstGeom prst="rect">
            <a:avLst/>
          </a:prstGeom>
        </p:spPr>
      </p:pic>
      <p:pic>
        <p:nvPicPr>
          <p:cNvPr id="5" name="Obraz 4">
            <a:extLst>
              <a:ext uri="{FF2B5EF4-FFF2-40B4-BE49-F238E27FC236}">
                <a16:creationId xmlns:a16="http://schemas.microsoft.com/office/drawing/2014/main" id="{2E623958-DCAE-48FD-B827-CFFF7CECC024}"/>
              </a:ext>
            </a:extLst>
          </p:cNvPr>
          <p:cNvPicPr>
            <a:picLocks noChangeAspect="1"/>
          </p:cNvPicPr>
          <p:nvPr/>
        </p:nvPicPr>
        <p:blipFill>
          <a:blip r:embed="rId3"/>
          <a:stretch>
            <a:fillRect/>
          </a:stretch>
        </p:blipFill>
        <p:spPr>
          <a:xfrm>
            <a:off x="6442744" y="3429000"/>
            <a:ext cx="5403909" cy="3163538"/>
          </a:xfrm>
          <a:prstGeom prst="rect">
            <a:avLst/>
          </a:prstGeom>
        </p:spPr>
      </p:pic>
      <p:pic>
        <p:nvPicPr>
          <p:cNvPr id="6" name="Obraz 5">
            <a:extLst>
              <a:ext uri="{FF2B5EF4-FFF2-40B4-BE49-F238E27FC236}">
                <a16:creationId xmlns:a16="http://schemas.microsoft.com/office/drawing/2014/main" id="{B2E44263-8ACE-4F11-9D78-6167F6BF1F69}"/>
              </a:ext>
            </a:extLst>
          </p:cNvPr>
          <p:cNvPicPr>
            <a:picLocks noChangeAspect="1"/>
          </p:cNvPicPr>
          <p:nvPr/>
        </p:nvPicPr>
        <p:blipFill>
          <a:blip r:embed="rId4"/>
          <a:stretch>
            <a:fillRect/>
          </a:stretch>
        </p:blipFill>
        <p:spPr>
          <a:xfrm>
            <a:off x="100669" y="3856168"/>
            <a:ext cx="5355213" cy="2862322"/>
          </a:xfrm>
          <a:prstGeom prst="rect">
            <a:avLst/>
          </a:prstGeom>
        </p:spPr>
      </p:pic>
    </p:spTree>
    <p:extLst>
      <p:ext uri="{BB962C8B-B14F-4D97-AF65-F5344CB8AC3E}">
        <p14:creationId xmlns:p14="http://schemas.microsoft.com/office/powerpoint/2010/main" val="3672639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804B70DE-B0E0-4D31-8009-2CD0FB3D2AEA}"/>
              </a:ext>
            </a:extLst>
          </p:cNvPr>
          <p:cNvSpPr txBox="1"/>
          <p:nvPr/>
        </p:nvSpPr>
        <p:spPr>
          <a:xfrm>
            <a:off x="3030583" y="313509"/>
            <a:ext cx="6627223" cy="369332"/>
          </a:xfrm>
          <a:prstGeom prst="rect">
            <a:avLst/>
          </a:prstGeom>
          <a:noFill/>
        </p:spPr>
        <p:txBody>
          <a:bodyPr wrap="square" rtlCol="0">
            <a:spAutoFit/>
          </a:bodyPr>
          <a:lstStyle/>
          <a:p>
            <a:pPr algn="ctr"/>
            <a:r>
              <a:rPr lang="pl-PL" dirty="0"/>
              <a:t>Karabiny maszynowe i granaty</a:t>
            </a:r>
          </a:p>
        </p:txBody>
      </p:sp>
      <p:sp>
        <p:nvSpPr>
          <p:cNvPr id="4" name="pole tekstowe 3">
            <a:extLst>
              <a:ext uri="{FF2B5EF4-FFF2-40B4-BE49-F238E27FC236}">
                <a16:creationId xmlns:a16="http://schemas.microsoft.com/office/drawing/2014/main" id="{5295E8A4-AC41-4CF1-8B21-902E406C063A}"/>
              </a:ext>
            </a:extLst>
          </p:cNvPr>
          <p:cNvSpPr txBox="1"/>
          <p:nvPr/>
        </p:nvSpPr>
        <p:spPr>
          <a:xfrm>
            <a:off x="322217" y="888274"/>
            <a:ext cx="6400800" cy="5355312"/>
          </a:xfrm>
          <a:prstGeom prst="rect">
            <a:avLst/>
          </a:prstGeom>
          <a:noFill/>
        </p:spPr>
        <p:txBody>
          <a:bodyPr wrap="square" rtlCol="0">
            <a:spAutoFit/>
          </a:bodyPr>
          <a:lstStyle/>
          <a:p>
            <a:r>
              <a:rPr lang="pl-PL" dirty="0"/>
              <a:t>1 granaty powstawały już w X w, ale skuteczność bojową okazały dopiero podczas wojny. Odpalano je podobnie jak zapałki i rzucano. Od zapłonu do wybuchu mijały 4 s.</a:t>
            </a:r>
          </a:p>
          <a:p>
            <a:r>
              <a:rPr lang="pl-PL" dirty="0"/>
              <a:t>Były też granatniki.</a:t>
            </a:r>
          </a:p>
          <a:p>
            <a:r>
              <a:rPr lang="pl-PL" dirty="0"/>
              <a:t>W 1862 roku powstał pierwszy nadający się do użytku w praktyce karabin maszynowy, który skonstruował Richard </a:t>
            </a:r>
            <a:r>
              <a:rPr lang="pl-PL" dirty="0" err="1"/>
              <a:t>Gatling</a:t>
            </a:r>
            <a:r>
              <a:rPr lang="pl-PL" dirty="0"/>
              <a:t>; </a:t>
            </a:r>
            <a:r>
              <a:rPr lang="pl-PL" dirty="0" err="1"/>
              <a:t>Hiram</a:t>
            </a:r>
            <a:r>
              <a:rPr lang="pl-PL" dirty="0"/>
              <a:t> Stevens Maxim w 1883 roku zbudował pierwszy karabin maszynowy w pełni automatyczny. Początkowo była to broń defensywna, dopiero wprowadzone ręczne karabiny maszynowe nadawały się do działań zaczepnych, mógł je bowiem obsługiwać jeden żołnierz. Zasada działania polega na krótkim odrzucie lufy lub zdecydowanie częściej długim odrzucie lufy albo odprowadzaniu części gazów prochowych przez specjalny otwór w lufie i przewód gazowy. Chłodzenie zapewniała ciecz, obecnie stosuje się chłodzenie powietrzem i łatwo wymienne lufy. Pierwotnie przeznaczeniem karabinów maszynowych było niszczenie siły żywej, później zaczęto je stosować także do celów przeciwlotniczych, a nawet rażenia lekkich pojazdów opancerzonych.</a:t>
            </a:r>
          </a:p>
        </p:txBody>
      </p:sp>
      <p:pic>
        <p:nvPicPr>
          <p:cNvPr id="5" name="Obraz 4">
            <a:extLst>
              <a:ext uri="{FF2B5EF4-FFF2-40B4-BE49-F238E27FC236}">
                <a16:creationId xmlns:a16="http://schemas.microsoft.com/office/drawing/2014/main" id="{AD7B111C-1AF3-4E37-B489-C592681F3E2D}"/>
              </a:ext>
            </a:extLst>
          </p:cNvPr>
          <p:cNvPicPr>
            <a:picLocks noChangeAspect="1"/>
          </p:cNvPicPr>
          <p:nvPr/>
        </p:nvPicPr>
        <p:blipFill>
          <a:blip r:embed="rId2"/>
          <a:stretch>
            <a:fillRect/>
          </a:stretch>
        </p:blipFill>
        <p:spPr>
          <a:xfrm>
            <a:off x="6879771" y="3481022"/>
            <a:ext cx="4467497" cy="3350623"/>
          </a:xfrm>
          <a:prstGeom prst="rect">
            <a:avLst/>
          </a:prstGeom>
        </p:spPr>
      </p:pic>
      <p:pic>
        <p:nvPicPr>
          <p:cNvPr id="6" name="Obraz 5">
            <a:extLst>
              <a:ext uri="{FF2B5EF4-FFF2-40B4-BE49-F238E27FC236}">
                <a16:creationId xmlns:a16="http://schemas.microsoft.com/office/drawing/2014/main" id="{0FF52DF5-4970-420D-BADD-FA02E0C61C69}"/>
              </a:ext>
            </a:extLst>
          </p:cNvPr>
          <p:cNvPicPr>
            <a:picLocks noChangeAspect="1"/>
          </p:cNvPicPr>
          <p:nvPr/>
        </p:nvPicPr>
        <p:blipFill>
          <a:blip r:embed="rId3"/>
          <a:stretch>
            <a:fillRect/>
          </a:stretch>
        </p:blipFill>
        <p:spPr>
          <a:xfrm>
            <a:off x="7898672" y="790532"/>
            <a:ext cx="3448595" cy="2586446"/>
          </a:xfrm>
          <a:prstGeom prst="rect">
            <a:avLst/>
          </a:prstGeom>
        </p:spPr>
      </p:pic>
    </p:spTree>
    <p:extLst>
      <p:ext uri="{BB962C8B-B14F-4D97-AF65-F5344CB8AC3E}">
        <p14:creationId xmlns:p14="http://schemas.microsoft.com/office/powerpoint/2010/main" val="1947240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AE656639-FFA8-416F-81DE-5ADE37734ABE}"/>
              </a:ext>
            </a:extLst>
          </p:cNvPr>
          <p:cNvSpPr txBox="1"/>
          <p:nvPr/>
        </p:nvSpPr>
        <p:spPr>
          <a:xfrm>
            <a:off x="949234" y="391885"/>
            <a:ext cx="9813841" cy="369332"/>
          </a:xfrm>
          <a:prstGeom prst="rect">
            <a:avLst/>
          </a:prstGeom>
          <a:noFill/>
        </p:spPr>
        <p:txBody>
          <a:bodyPr wrap="square" rtlCol="0">
            <a:spAutoFit/>
          </a:bodyPr>
          <a:lstStyle/>
          <a:p>
            <a:pPr algn="ctr"/>
            <a:r>
              <a:rPr lang="pl-PL" dirty="0"/>
              <a:t>Pierwszy przelot nad Atlantykiem</a:t>
            </a:r>
          </a:p>
        </p:txBody>
      </p:sp>
      <p:sp>
        <p:nvSpPr>
          <p:cNvPr id="4" name="pole tekstowe 3">
            <a:extLst>
              <a:ext uri="{FF2B5EF4-FFF2-40B4-BE49-F238E27FC236}">
                <a16:creationId xmlns:a16="http://schemas.microsoft.com/office/drawing/2014/main" id="{67165DA4-2E4D-4DD6-B3A3-125C39757142}"/>
              </a:ext>
            </a:extLst>
          </p:cNvPr>
          <p:cNvSpPr txBox="1"/>
          <p:nvPr/>
        </p:nvSpPr>
        <p:spPr>
          <a:xfrm>
            <a:off x="83891" y="713281"/>
            <a:ext cx="11903978" cy="5909310"/>
          </a:xfrm>
          <a:prstGeom prst="rect">
            <a:avLst/>
          </a:prstGeom>
          <a:noFill/>
        </p:spPr>
        <p:txBody>
          <a:bodyPr wrap="square" rtlCol="0">
            <a:spAutoFit/>
          </a:bodyPr>
          <a:lstStyle/>
          <a:p>
            <a:r>
              <a:rPr lang="pl-PL" dirty="0"/>
              <a:t>Przelot </a:t>
            </a:r>
            <a:r>
              <a:rPr lang="pl-PL" dirty="0" err="1"/>
              <a:t>Alcocka</a:t>
            </a:r>
            <a:r>
              <a:rPr lang="pl-PL" dirty="0"/>
              <a:t> i Browna przez Atlantyk to był pierwszy nieprzerwany przelot samolotu bez międzylądowania ponad Oceanem Atlantyckim, dokonany z 14 na 15 czerwca 1919, samolotem </a:t>
            </a:r>
            <a:r>
              <a:rPr lang="pl-PL" dirty="0" err="1"/>
              <a:t>Vickers</a:t>
            </a:r>
            <a:r>
              <a:rPr lang="pl-PL" dirty="0"/>
              <a:t> </a:t>
            </a:r>
            <a:r>
              <a:rPr lang="pl-PL" dirty="0" err="1"/>
              <a:t>Vimy</a:t>
            </a:r>
            <a:r>
              <a:rPr lang="pl-PL" dirty="0"/>
              <a:t> który trwał 16 godzin. (statkiem płynęło się 7 dni). W kwietniu 1913 brytyjska gazeta </a:t>
            </a:r>
            <a:r>
              <a:rPr lang="pl-PL" dirty="0" err="1"/>
              <a:t>Daily</a:t>
            </a:r>
            <a:r>
              <a:rPr lang="pl-PL" dirty="0"/>
              <a:t> Mail ogłosiła konkurs z nagrodą 10 000 funtów szterlingów dla pierwszego lotnika, który bez międzylądowania przeleci ponad Atlantykiem. Pierwszym samolotem, który pokonał Atlantyk stała się amerykańska łódź latająca NC-4, załogi pilota A.C. </a:t>
            </a:r>
            <a:r>
              <a:rPr lang="pl-PL" dirty="0" err="1"/>
              <a:t>Reada</a:t>
            </a:r>
            <a:r>
              <a:rPr lang="pl-PL" dirty="0"/>
              <a:t>, który dokonał tego w maju 1919, jednakże kilkakrotnie wodował po drodze. 18 maja</a:t>
            </a:r>
          </a:p>
          <a:p>
            <a:r>
              <a:rPr lang="pl-PL" dirty="0"/>
              <a:t>Pierwszą udaną próbę nieprzerwanego przelotu przez Atlantyk, samolotem o podwoziu lądowym, podjęło dwóch brytyjskich lotników, pilot kapitan John </a:t>
            </a:r>
            <a:r>
              <a:rPr lang="pl-PL" dirty="0" err="1"/>
              <a:t>Alcock</a:t>
            </a:r>
            <a:r>
              <a:rPr lang="pl-PL" dirty="0"/>
              <a:t> i nawigator porucznik Arthur </a:t>
            </a:r>
            <a:r>
              <a:rPr lang="pl-PL" dirty="0" err="1"/>
              <a:t>Whitten</a:t>
            </a:r>
            <a:r>
              <a:rPr lang="pl-PL" dirty="0"/>
              <a:t> Brown. W celu wykorzystania korzystniejszych wiatrów i skrócenia drogi nad oceanem postanowili dokonać przelotu z zachodu na wschód. Wykorzystali do tego zmodyfikowany dwusilnikowy bombowiec dalekiego zasięgu </a:t>
            </a:r>
            <a:r>
              <a:rPr lang="pl-PL" dirty="0" err="1"/>
              <a:t>Vickers</a:t>
            </a:r>
            <a:r>
              <a:rPr lang="pl-PL" dirty="0"/>
              <a:t> </a:t>
            </a:r>
            <a:r>
              <a:rPr lang="pl-PL" dirty="0" err="1"/>
              <a:t>Vimy</a:t>
            </a:r>
            <a:r>
              <a:rPr lang="pl-PL" dirty="0"/>
              <a:t>, który najpierw przetransportowano rozmontowany statkiem do Ameryki. </a:t>
            </a:r>
            <a:r>
              <a:rPr lang="pl-PL" dirty="0" err="1"/>
              <a:t>Alcock</a:t>
            </a:r>
            <a:r>
              <a:rPr lang="pl-PL" dirty="0"/>
              <a:t> i Brown wystartowali z pola </a:t>
            </a:r>
            <a:r>
              <a:rPr lang="pl-PL" dirty="0" err="1"/>
              <a:t>Lester's</a:t>
            </a:r>
            <a:r>
              <a:rPr lang="pl-PL" dirty="0"/>
              <a:t> Field koło St. John’s w Nowej Fundlandii w kierunku na wschód 14 czerwca 1919 o godzinie 13.45. Podczas lotu borykali się ze złymi warunkami atmosferycznymi: chmury i mgła utrudniały lot i nawigację, a po przeleceniu około 2/3 drogi, natknęli się na silny sztorm</a:t>
            </a:r>
          </a:p>
          <a:p>
            <a:r>
              <a:rPr lang="pl-PL" dirty="0"/>
              <a:t>Po 16 godzinach 28 minutach lotu, o 8.40 rano wylądowali w Irlandii w okolicy </a:t>
            </a:r>
            <a:r>
              <a:rPr lang="pl-PL" dirty="0" err="1"/>
              <a:t>Clifden</a:t>
            </a:r>
            <a:r>
              <a:rPr lang="pl-PL" dirty="0"/>
              <a:t>. Ponieważ jednak wybrana przez nich łąka okazała się trzęsawiskiem Galway, samolot skapotował przy lądowaniu. Lotnicy wyszli jednak cało. Łącznie nad wodą lotnicy lecieli przez 15 godzin 57 minut, pokonując 3040 km (1890 mil) ze średnią prędkością 190 km/h. Dostarczyli też przy okazji lotu po raz pierwszy worek z pocztą lotniczą z USA do Wielkiej Brytanii.</a:t>
            </a:r>
          </a:p>
          <a:p>
            <a:r>
              <a:rPr lang="pl-PL" dirty="0" err="1"/>
              <a:t>Alcock</a:t>
            </a:r>
            <a:r>
              <a:rPr lang="pl-PL" dirty="0"/>
              <a:t> i Brown po przelocie uznani zostali za bohaterów. Obaj zostali uszlachceni przez króla Jerzego V. Oprócz nagrody </a:t>
            </a:r>
            <a:r>
              <a:rPr lang="pl-PL" dirty="0" err="1"/>
              <a:t>Daily</a:t>
            </a:r>
            <a:r>
              <a:rPr lang="pl-PL" dirty="0"/>
              <a:t> Mail 10 000 funtów, otrzymali także 2000 gwinei z firmy </a:t>
            </a:r>
            <a:r>
              <a:rPr lang="pl-PL" dirty="0" err="1"/>
              <a:t>Ardath</a:t>
            </a:r>
            <a:r>
              <a:rPr lang="pl-PL" dirty="0"/>
              <a:t> Tobacco Company i 1000 funtów od Lawrence R. Phillipsa.</a:t>
            </a:r>
          </a:p>
        </p:txBody>
      </p:sp>
    </p:spTree>
    <p:extLst>
      <p:ext uri="{BB962C8B-B14F-4D97-AF65-F5344CB8AC3E}">
        <p14:creationId xmlns:p14="http://schemas.microsoft.com/office/powerpoint/2010/main" val="306587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B92189A-8FF0-44DC-B809-8F40DB502707}"/>
              </a:ext>
            </a:extLst>
          </p:cNvPr>
          <p:cNvSpPr txBox="1"/>
          <p:nvPr/>
        </p:nvSpPr>
        <p:spPr>
          <a:xfrm>
            <a:off x="3103927" y="234892"/>
            <a:ext cx="5595457" cy="369332"/>
          </a:xfrm>
          <a:prstGeom prst="rect">
            <a:avLst/>
          </a:prstGeom>
          <a:noFill/>
        </p:spPr>
        <p:txBody>
          <a:bodyPr wrap="square" rtlCol="0">
            <a:spAutoFit/>
          </a:bodyPr>
          <a:lstStyle/>
          <a:p>
            <a:pPr algn="ctr"/>
            <a:r>
              <a:rPr lang="pl-PL" dirty="0"/>
              <a:t>Samolot </a:t>
            </a:r>
            <a:r>
              <a:rPr lang="pl-PL" dirty="0" err="1"/>
              <a:t>Acloka</a:t>
            </a:r>
            <a:r>
              <a:rPr lang="pl-PL" dirty="0"/>
              <a:t> i Browna</a:t>
            </a:r>
          </a:p>
        </p:txBody>
      </p:sp>
      <p:pic>
        <p:nvPicPr>
          <p:cNvPr id="3" name="Obraz 2">
            <a:extLst>
              <a:ext uri="{FF2B5EF4-FFF2-40B4-BE49-F238E27FC236}">
                <a16:creationId xmlns:a16="http://schemas.microsoft.com/office/drawing/2014/main" id="{5D8F0B2F-E753-4917-B540-8CB9EB1DF137}"/>
              </a:ext>
            </a:extLst>
          </p:cNvPr>
          <p:cNvPicPr>
            <a:picLocks noChangeAspect="1"/>
          </p:cNvPicPr>
          <p:nvPr/>
        </p:nvPicPr>
        <p:blipFill>
          <a:blip r:embed="rId2"/>
          <a:stretch>
            <a:fillRect/>
          </a:stretch>
        </p:blipFill>
        <p:spPr>
          <a:xfrm>
            <a:off x="70606" y="796954"/>
            <a:ext cx="7016791" cy="4911754"/>
          </a:xfrm>
          <a:prstGeom prst="rect">
            <a:avLst/>
          </a:prstGeom>
        </p:spPr>
      </p:pic>
      <p:pic>
        <p:nvPicPr>
          <p:cNvPr id="4" name="Obraz 3">
            <a:extLst>
              <a:ext uri="{FF2B5EF4-FFF2-40B4-BE49-F238E27FC236}">
                <a16:creationId xmlns:a16="http://schemas.microsoft.com/office/drawing/2014/main" id="{00F1F75B-BC69-4F5E-AB01-A08B844B86F2}"/>
              </a:ext>
            </a:extLst>
          </p:cNvPr>
          <p:cNvPicPr>
            <a:picLocks noChangeAspect="1"/>
          </p:cNvPicPr>
          <p:nvPr/>
        </p:nvPicPr>
        <p:blipFill>
          <a:blip r:embed="rId3"/>
          <a:stretch>
            <a:fillRect/>
          </a:stretch>
        </p:blipFill>
        <p:spPr>
          <a:xfrm>
            <a:off x="7274857" y="146807"/>
            <a:ext cx="4917143" cy="6564385"/>
          </a:xfrm>
          <a:prstGeom prst="rect">
            <a:avLst/>
          </a:prstGeom>
        </p:spPr>
      </p:pic>
    </p:spTree>
    <p:extLst>
      <p:ext uri="{BB962C8B-B14F-4D97-AF65-F5344CB8AC3E}">
        <p14:creationId xmlns:p14="http://schemas.microsoft.com/office/powerpoint/2010/main" val="3548415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61E8D4C-2E4E-40A3-ACEA-7886B08D8096}"/>
              </a:ext>
            </a:extLst>
          </p:cNvPr>
          <p:cNvSpPr txBox="1"/>
          <p:nvPr/>
        </p:nvSpPr>
        <p:spPr>
          <a:xfrm>
            <a:off x="1006679" y="360727"/>
            <a:ext cx="9756396" cy="523220"/>
          </a:xfrm>
          <a:prstGeom prst="rect">
            <a:avLst/>
          </a:prstGeom>
          <a:noFill/>
        </p:spPr>
        <p:txBody>
          <a:bodyPr wrap="square" rtlCol="0">
            <a:spAutoFit/>
          </a:bodyPr>
          <a:lstStyle/>
          <a:p>
            <a:pPr algn="ctr"/>
            <a:r>
              <a:rPr lang="pl-PL" sz="2800" dirty="0"/>
              <a:t>Pierwsze linie lotnicze</a:t>
            </a:r>
          </a:p>
        </p:txBody>
      </p:sp>
      <p:sp>
        <p:nvSpPr>
          <p:cNvPr id="3" name="pole tekstowe 2">
            <a:extLst>
              <a:ext uri="{FF2B5EF4-FFF2-40B4-BE49-F238E27FC236}">
                <a16:creationId xmlns:a16="http://schemas.microsoft.com/office/drawing/2014/main" id="{9C3DC059-BE98-4E46-B725-86A3D12351AB}"/>
              </a:ext>
            </a:extLst>
          </p:cNvPr>
          <p:cNvSpPr txBox="1"/>
          <p:nvPr/>
        </p:nvSpPr>
        <p:spPr>
          <a:xfrm>
            <a:off x="893427" y="944853"/>
            <a:ext cx="4475527" cy="2462213"/>
          </a:xfrm>
          <a:prstGeom prst="rect">
            <a:avLst/>
          </a:prstGeom>
          <a:noFill/>
        </p:spPr>
        <p:txBody>
          <a:bodyPr wrap="square" rtlCol="0">
            <a:spAutoFit/>
          </a:bodyPr>
          <a:lstStyle/>
          <a:p>
            <a:r>
              <a:rPr lang="pl-PL" sz="1400" dirty="0"/>
              <a:t>Pierwszymi liniami lotniczymi były Deutsche Luft-</a:t>
            </a:r>
            <a:r>
              <a:rPr lang="pl-PL" sz="1400" dirty="0" err="1"/>
              <a:t>Reederei</a:t>
            </a:r>
            <a:r>
              <a:rPr lang="pl-PL" sz="1400" dirty="0"/>
              <a:t> założone w Niemczech i Pan Am linia założona jako amerykańska odpowiedz. Najstarszą do dziś działająca linia lotnicza to holenderska KLM. Co ciekawe samoloty Pan Am i KLM-u zderzyły się na pasie tworząc największą katastrofę lotniczą. Ale o tym potem. Boeing to na początku linia lotnicza która sama sobie produkuje samoloty. Ale wtedy przewożono tony poczty zamiast pasażerów. Kiedy popularność zyskują loty pasażerskie boeing zaczyna sprzedawać i produkować samoloty i przestaje latać.</a:t>
            </a:r>
          </a:p>
        </p:txBody>
      </p:sp>
      <p:pic>
        <p:nvPicPr>
          <p:cNvPr id="4" name="Obraz 3">
            <a:extLst>
              <a:ext uri="{FF2B5EF4-FFF2-40B4-BE49-F238E27FC236}">
                <a16:creationId xmlns:a16="http://schemas.microsoft.com/office/drawing/2014/main" id="{9CE6CAF1-1F8D-4B1A-9FD0-2DBD7D793AD3}"/>
              </a:ext>
            </a:extLst>
          </p:cNvPr>
          <p:cNvPicPr>
            <a:picLocks noChangeAspect="1"/>
          </p:cNvPicPr>
          <p:nvPr/>
        </p:nvPicPr>
        <p:blipFill>
          <a:blip r:embed="rId2"/>
          <a:stretch>
            <a:fillRect/>
          </a:stretch>
        </p:blipFill>
        <p:spPr>
          <a:xfrm>
            <a:off x="7647963" y="525425"/>
            <a:ext cx="4401424" cy="3301068"/>
          </a:xfrm>
          <a:prstGeom prst="rect">
            <a:avLst/>
          </a:prstGeom>
        </p:spPr>
      </p:pic>
      <p:sp>
        <p:nvSpPr>
          <p:cNvPr id="5" name="pole tekstowe 4">
            <a:extLst>
              <a:ext uri="{FF2B5EF4-FFF2-40B4-BE49-F238E27FC236}">
                <a16:creationId xmlns:a16="http://schemas.microsoft.com/office/drawing/2014/main" id="{A8AD0DC3-7BFC-4D3C-942C-5425214F97B4}"/>
              </a:ext>
            </a:extLst>
          </p:cNvPr>
          <p:cNvSpPr txBox="1"/>
          <p:nvPr/>
        </p:nvSpPr>
        <p:spPr>
          <a:xfrm>
            <a:off x="7919207" y="3991191"/>
            <a:ext cx="4018327" cy="646331"/>
          </a:xfrm>
          <a:prstGeom prst="rect">
            <a:avLst/>
          </a:prstGeom>
          <a:noFill/>
        </p:spPr>
        <p:txBody>
          <a:bodyPr wrap="square" rtlCol="0">
            <a:spAutoFit/>
          </a:bodyPr>
          <a:lstStyle/>
          <a:p>
            <a:endParaRPr lang="pl-PL" dirty="0"/>
          </a:p>
          <a:p>
            <a:endParaRPr lang="pl-PL" dirty="0"/>
          </a:p>
        </p:txBody>
      </p:sp>
      <p:sp>
        <p:nvSpPr>
          <p:cNvPr id="6" name="pole tekstowe 5">
            <a:extLst>
              <a:ext uri="{FF2B5EF4-FFF2-40B4-BE49-F238E27FC236}">
                <a16:creationId xmlns:a16="http://schemas.microsoft.com/office/drawing/2014/main" id="{B5B5B937-6921-4891-83D4-D1CEB1B95A95}"/>
              </a:ext>
            </a:extLst>
          </p:cNvPr>
          <p:cNvSpPr txBox="1"/>
          <p:nvPr/>
        </p:nvSpPr>
        <p:spPr>
          <a:xfrm>
            <a:off x="7647963" y="4068661"/>
            <a:ext cx="4401424" cy="369332"/>
          </a:xfrm>
          <a:prstGeom prst="rect">
            <a:avLst/>
          </a:prstGeom>
          <a:noFill/>
        </p:spPr>
        <p:txBody>
          <a:bodyPr wrap="square" rtlCol="0">
            <a:spAutoFit/>
          </a:bodyPr>
          <a:lstStyle/>
          <a:p>
            <a:r>
              <a:rPr lang="pl-PL" dirty="0"/>
              <a:t>Pierwszy samolot boeinga </a:t>
            </a:r>
          </a:p>
        </p:txBody>
      </p:sp>
      <p:pic>
        <p:nvPicPr>
          <p:cNvPr id="7" name="Obraz 6">
            <a:extLst>
              <a:ext uri="{FF2B5EF4-FFF2-40B4-BE49-F238E27FC236}">
                <a16:creationId xmlns:a16="http://schemas.microsoft.com/office/drawing/2014/main" id="{CE0090DA-4DB4-44BC-8EC9-77CF9C299E6C}"/>
              </a:ext>
            </a:extLst>
          </p:cNvPr>
          <p:cNvPicPr>
            <a:picLocks noChangeAspect="1"/>
          </p:cNvPicPr>
          <p:nvPr/>
        </p:nvPicPr>
        <p:blipFill>
          <a:blip r:embed="rId3"/>
          <a:stretch>
            <a:fillRect/>
          </a:stretch>
        </p:blipFill>
        <p:spPr>
          <a:xfrm>
            <a:off x="5712903" y="4515463"/>
            <a:ext cx="3659996" cy="2134998"/>
          </a:xfrm>
          <a:prstGeom prst="rect">
            <a:avLst/>
          </a:prstGeom>
        </p:spPr>
      </p:pic>
      <p:pic>
        <p:nvPicPr>
          <p:cNvPr id="8" name="Obraz 7">
            <a:extLst>
              <a:ext uri="{FF2B5EF4-FFF2-40B4-BE49-F238E27FC236}">
                <a16:creationId xmlns:a16="http://schemas.microsoft.com/office/drawing/2014/main" id="{1CB5AA5B-9F00-4691-B49F-A5624479B293}"/>
              </a:ext>
            </a:extLst>
          </p:cNvPr>
          <p:cNvPicPr>
            <a:picLocks noChangeAspect="1"/>
          </p:cNvPicPr>
          <p:nvPr/>
        </p:nvPicPr>
        <p:blipFill>
          <a:blip r:embed="rId4"/>
          <a:stretch>
            <a:fillRect/>
          </a:stretch>
        </p:blipFill>
        <p:spPr>
          <a:xfrm>
            <a:off x="9626268" y="4395787"/>
            <a:ext cx="2479045" cy="2462213"/>
          </a:xfrm>
          <a:prstGeom prst="rect">
            <a:avLst/>
          </a:prstGeom>
        </p:spPr>
      </p:pic>
      <p:sp>
        <p:nvSpPr>
          <p:cNvPr id="9" name="pole tekstowe 8">
            <a:extLst>
              <a:ext uri="{FF2B5EF4-FFF2-40B4-BE49-F238E27FC236}">
                <a16:creationId xmlns:a16="http://schemas.microsoft.com/office/drawing/2014/main" id="{3B3C0E99-83C3-45E9-961C-D1CB164D1DB8}"/>
              </a:ext>
            </a:extLst>
          </p:cNvPr>
          <p:cNvSpPr txBox="1"/>
          <p:nvPr/>
        </p:nvSpPr>
        <p:spPr>
          <a:xfrm>
            <a:off x="86687" y="6374162"/>
            <a:ext cx="5100507" cy="246221"/>
          </a:xfrm>
          <a:prstGeom prst="rect">
            <a:avLst/>
          </a:prstGeom>
          <a:noFill/>
        </p:spPr>
        <p:txBody>
          <a:bodyPr wrap="square" rtlCol="0">
            <a:spAutoFit/>
          </a:bodyPr>
          <a:lstStyle/>
          <a:p>
            <a:r>
              <a:rPr lang="pl-PL" sz="1000" dirty="0"/>
              <a:t>Czarnie miejsca na logach powinny być białe niestety błąd się wkradł</a:t>
            </a:r>
          </a:p>
        </p:txBody>
      </p:sp>
    </p:spTree>
    <p:extLst>
      <p:ext uri="{BB962C8B-B14F-4D97-AF65-F5344CB8AC3E}">
        <p14:creationId xmlns:p14="http://schemas.microsoft.com/office/powerpoint/2010/main" val="24477525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Łupek">
  <a:themeElements>
    <a:clrScheme name="Łupek">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Łupek">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Łupek">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TM04033929[[fn=Łupek]]</Template>
  <TotalTime>1865</TotalTime>
  <Words>3313</Words>
  <Application>Microsoft Office PowerPoint</Application>
  <PresentationFormat>Panoramiczny</PresentationFormat>
  <Paragraphs>125</Paragraphs>
  <Slides>28</Slides>
  <Notes>1</Notes>
  <HiddenSlides>0</HiddenSlides>
  <MMClips>0</MMClips>
  <ScaleCrop>false</ScaleCrop>
  <HeadingPairs>
    <vt:vector size="4" baseType="variant">
      <vt:variant>
        <vt:lpstr>Motyw</vt:lpstr>
      </vt:variant>
      <vt:variant>
        <vt:i4>1</vt:i4>
      </vt:variant>
      <vt:variant>
        <vt:lpstr>Tytuły slajdów</vt:lpstr>
      </vt:variant>
      <vt:variant>
        <vt:i4>28</vt:i4>
      </vt:variant>
    </vt:vector>
  </HeadingPairs>
  <TitlesOfParts>
    <vt:vector size="29" baseType="lpstr">
      <vt:lpstr>Łupek</vt:lpstr>
      <vt:lpstr>Historia samolotów</vt:lpstr>
      <vt:lpstr>Początek samolotów</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Historia samolotów</dc:title>
  <dc:creator>Paweł Zaborowski</dc:creator>
  <cp:lastModifiedBy>Paweł Zaborowski</cp:lastModifiedBy>
  <cp:revision>48</cp:revision>
  <dcterms:created xsi:type="dcterms:W3CDTF">2020-12-15T07:33:36Z</dcterms:created>
  <dcterms:modified xsi:type="dcterms:W3CDTF">2021-03-08T16:34:28Z</dcterms:modified>
</cp:coreProperties>
</file>